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448" r:id="rId5"/>
    <p:sldId id="2451" r:id="rId6"/>
    <p:sldId id="2470" r:id="rId7"/>
    <p:sldId id="2458" r:id="rId8"/>
    <p:sldId id="2501" r:id="rId9"/>
    <p:sldId id="2503" r:id="rId10"/>
    <p:sldId id="2471" r:id="rId11"/>
    <p:sldId id="2493" r:id="rId12"/>
    <p:sldId id="2492" r:id="rId13"/>
    <p:sldId id="2495" r:id="rId14"/>
    <p:sldId id="2496" r:id="rId15"/>
    <p:sldId id="2504" r:id="rId16"/>
    <p:sldId id="2497" r:id="rId17"/>
    <p:sldId id="2498" r:id="rId18"/>
    <p:sldId id="2490" r:id="rId19"/>
    <p:sldId id="2491" r:id="rId20"/>
    <p:sldId id="2500" r:id="rId21"/>
    <p:sldId id="2489" r:id="rId22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2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4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23B"/>
    <a:srgbClr val="F8F4D6"/>
    <a:srgbClr val="898989"/>
    <a:srgbClr val="2F3342"/>
    <a:srgbClr val="A53F52"/>
    <a:srgbClr val="2C2153"/>
    <a:srgbClr val="E99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27F97BB-C833-4FB7-BDE5-3F7075034690}" styleName="Estilo com Tema 2 - Ênfas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929F9F4-4A8F-4326-A1B4-22849713DDAB}" styleName="Estilo Escuro 1 - Ênfase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38B1855-1B75-4FBE-930C-398BA8C253C6}" styleName="Estilo com Tema 2 - Ênfas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5033" autoAdjust="0"/>
  </p:normalViewPr>
  <p:slideViewPr>
    <p:cSldViewPr snapToGrid="0">
      <p:cViewPr varScale="1">
        <p:scale>
          <a:sx n="68" d="100"/>
          <a:sy n="68" d="100"/>
        </p:scale>
        <p:origin x="62" y="1622"/>
      </p:cViewPr>
      <p:guideLst>
        <p:guide orient="horz" pos="1992"/>
        <p:guide pos="3840"/>
        <p:guide orient="horz" pos="1416"/>
      </p:guideLst>
    </p:cSldViewPr>
  </p:slideViewPr>
  <p:outlineViewPr>
    <p:cViewPr>
      <p:scale>
        <a:sx n="33" d="100"/>
        <a:sy n="33" d="100"/>
      </p:scale>
      <p:origin x="0" y="-518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8722"/>
    </p:cViewPr>
  </p:sorterViewPr>
  <p:notesViewPr>
    <p:cSldViewPr snapToGrid="0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951EF4-2B67-4572-9997-7DE350607E2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67E2281-20C7-442D-BF79-FACFF5596C40}">
      <dgm:prSet/>
      <dgm:spPr/>
      <dgm:t>
        <a:bodyPr/>
        <a:lstStyle/>
        <a:p>
          <a:r>
            <a:rPr lang="pt-BR" b="0" i="0" baseline="0" dirty="0"/>
            <a:t>A atividade empresarial das </a:t>
          </a:r>
          <a:r>
            <a:rPr lang="pt-BR" b="0" i="0" baseline="0" dirty="0" err="1"/>
            <a:t>recuperandas</a:t>
          </a:r>
          <a:r>
            <a:rPr lang="pt-BR" b="0" i="0" baseline="0" dirty="0"/>
            <a:t> destina-se ao transporte público de passageiros.</a:t>
          </a:r>
        </a:p>
      </dgm:t>
    </dgm:pt>
    <dgm:pt modelId="{FEDE9C65-9E8F-4E66-98CB-45CE2C3D0D76}" type="parTrans" cxnId="{1C3A8AD5-DE3C-4541-A45A-ADED854FED0E}">
      <dgm:prSet/>
      <dgm:spPr/>
      <dgm:t>
        <a:bodyPr/>
        <a:lstStyle/>
        <a:p>
          <a:endParaRPr lang="en-US"/>
        </a:p>
      </dgm:t>
    </dgm:pt>
    <dgm:pt modelId="{40B33665-1D99-4760-AE50-05EE422AA4A1}" type="sibTrans" cxnId="{1C3A8AD5-DE3C-4541-A45A-ADED854FED0E}">
      <dgm:prSet/>
      <dgm:spPr/>
      <dgm:t>
        <a:bodyPr/>
        <a:lstStyle/>
        <a:p>
          <a:endParaRPr lang="en-US"/>
        </a:p>
      </dgm:t>
    </dgm:pt>
    <dgm:pt modelId="{53AFB027-5A84-4D6E-8390-F44885CF5FD6}">
      <dgm:prSet/>
      <dgm:spPr/>
      <dgm:t>
        <a:bodyPr/>
        <a:lstStyle/>
        <a:p>
          <a:r>
            <a:rPr lang="pt-BR" b="0" i="0" baseline="0" dirty="0"/>
            <a:t>Sua estrutura societária é composta por duas sociedades empresárias individuais de responsabilidade limitada, cujos sócios são Elisangela Morais Blanco (Transportes Blanco) e Caíque Pinto </a:t>
          </a:r>
          <a:r>
            <a:rPr lang="pt-BR" b="0" i="0" baseline="0" dirty="0" err="1"/>
            <a:t>Manaças</a:t>
          </a:r>
          <a:r>
            <a:rPr lang="pt-BR" b="0" i="0" baseline="0" dirty="0"/>
            <a:t> (</a:t>
          </a:r>
          <a:r>
            <a:rPr lang="pt-BR" b="0" i="0" baseline="0" dirty="0" err="1"/>
            <a:t>Unirio</a:t>
          </a:r>
          <a:r>
            <a:rPr lang="pt-BR" b="0" i="0" baseline="0" dirty="0"/>
            <a:t>). </a:t>
          </a:r>
        </a:p>
      </dgm:t>
    </dgm:pt>
    <dgm:pt modelId="{9A951770-23A6-490D-89B4-D6FDB44B630B}" type="parTrans" cxnId="{4609229C-BEE3-4EEB-A9FF-8F3B4F69E3B7}">
      <dgm:prSet/>
      <dgm:spPr/>
      <dgm:t>
        <a:bodyPr/>
        <a:lstStyle/>
        <a:p>
          <a:endParaRPr lang="pt-BR"/>
        </a:p>
      </dgm:t>
    </dgm:pt>
    <dgm:pt modelId="{6ECD1C94-DC93-4C14-BF80-0D0E449B60F5}" type="sibTrans" cxnId="{4609229C-BEE3-4EEB-A9FF-8F3B4F69E3B7}">
      <dgm:prSet/>
      <dgm:spPr/>
      <dgm:t>
        <a:bodyPr/>
        <a:lstStyle/>
        <a:p>
          <a:endParaRPr lang="pt-BR"/>
        </a:p>
      </dgm:t>
    </dgm:pt>
    <dgm:pt modelId="{EB50B7B6-4296-4D23-A5B3-C88AE38ACF26}">
      <dgm:prSet/>
      <dgm:spPr/>
      <dgm:t>
        <a:bodyPr/>
        <a:lstStyle/>
        <a:p>
          <a:r>
            <a:rPr lang="pt-BR" b="0" i="0" baseline="0" dirty="0"/>
            <a:t>Não houve alteração na atividade empresarial, a estrutura societária permanece a mesma e os estabelecimentos em funcionamento.</a:t>
          </a:r>
        </a:p>
      </dgm:t>
    </dgm:pt>
    <dgm:pt modelId="{FD1FC355-7E64-41CB-A47B-92E426E85B6C}" type="parTrans" cxnId="{2D802E70-C31D-4B3B-B59B-4529215DF10E}">
      <dgm:prSet/>
      <dgm:spPr/>
      <dgm:t>
        <a:bodyPr/>
        <a:lstStyle/>
        <a:p>
          <a:endParaRPr lang="pt-BR"/>
        </a:p>
      </dgm:t>
    </dgm:pt>
    <dgm:pt modelId="{52302B8C-4115-4843-9C54-E1C5BF1A1509}" type="sibTrans" cxnId="{2D802E70-C31D-4B3B-B59B-4529215DF10E}">
      <dgm:prSet/>
      <dgm:spPr/>
      <dgm:t>
        <a:bodyPr/>
        <a:lstStyle/>
        <a:p>
          <a:endParaRPr lang="pt-BR"/>
        </a:p>
      </dgm:t>
    </dgm:pt>
    <dgm:pt modelId="{F2F4D535-3D65-4AA0-9633-A8C15CAFB7F5}" type="pres">
      <dgm:prSet presAssocID="{4A951EF4-2B67-4572-9997-7DE350607E20}" presName="diagram" presStyleCnt="0">
        <dgm:presLayoutVars>
          <dgm:dir/>
          <dgm:resizeHandles val="exact"/>
        </dgm:presLayoutVars>
      </dgm:prSet>
      <dgm:spPr/>
    </dgm:pt>
    <dgm:pt modelId="{F14D74EF-7BB2-49A3-8F05-F98595B791FE}" type="pres">
      <dgm:prSet presAssocID="{867E2281-20C7-442D-BF79-FACFF5596C40}" presName="node" presStyleLbl="node1" presStyleIdx="0" presStyleCnt="3">
        <dgm:presLayoutVars>
          <dgm:bulletEnabled val="1"/>
        </dgm:presLayoutVars>
      </dgm:prSet>
      <dgm:spPr/>
    </dgm:pt>
    <dgm:pt modelId="{6796073C-9A2E-4FB8-8545-9166EABDBE8D}" type="pres">
      <dgm:prSet presAssocID="{40B33665-1D99-4760-AE50-05EE422AA4A1}" presName="sibTrans" presStyleCnt="0"/>
      <dgm:spPr/>
    </dgm:pt>
    <dgm:pt modelId="{6D521613-1732-4400-A6D5-C7D1797EADCA}" type="pres">
      <dgm:prSet presAssocID="{53AFB027-5A84-4D6E-8390-F44885CF5FD6}" presName="node" presStyleLbl="node1" presStyleIdx="1" presStyleCnt="3">
        <dgm:presLayoutVars>
          <dgm:bulletEnabled val="1"/>
        </dgm:presLayoutVars>
      </dgm:prSet>
      <dgm:spPr/>
    </dgm:pt>
    <dgm:pt modelId="{707440D8-7F2D-4C51-B782-EB8E4062824C}" type="pres">
      <dgm:prSet presAssocID="{6ECD1C94-DC93-4C14-BF80-0D0E449B60F5}" presName="sibTrans" presStyleCnt="0"/>
      <dgm:spPr/>
    </dgm:pt>
    <dgm:pt modelId="{344AD2E6-5B4F-4724-9029-A1616FDD87F8}" type="pres">
      <dgm:prSet presAssocID="{EB50B7B6-4296-4D23-A5B3-C88AE38ACF26}" presName="node" presStyleLbl="node1" presStyleIdx="2" presStyleCnt="3">
        <dgm:presLayoutVars>
          <dgm:bulletEnabled val="1"/>
        </dgm:presLayoutVars>
      </dgm:prSet>
      <dgm:spPr/>
    </dgm:pt>
  </dgm:ptLst>
  <dgm:cxnLst>
    <dgm:cxn modelId="{2D802E70-C31D-4B3B-B59B-4529215DF10E}" srcId="{4A951EF4-2B67-4572-9997-7DE350607E20}" destId="{EB50B7B6-4296-4D23-A5B3-C88AE38ACF26}" srcOrd="2" destOrd="0" parTransId="{FD1FC355-7E64-41CB-A47B-92E426E85B6C}" sibTransId="{52302B8C-4115-4843-9C54-E1C5BF1A1509}"/>
    <dgm:cxn modelId="{5B883155-1EEF-4AC2-976C-D89708B5D83D}" type="presOf" srcId="{867E2281-20C7-442D-BF79-FACFF5596C40}" destId="{F14D74EF-7BB2-49A3-8F05-F98595B791FE}" srcOrd="0" destOrd="0" presId="urn:microsoft.com/office/officeart/2005/8/layout/default"/>
    <dgm:cxn modelId="{4609229C-BEE3-4EEB-A9FF-8F3B4F69E3B7}" srcId="{4A951EF4-2B67-4572-9997-7DE350607E20}" destId="{53AFB027-5A84-4D6E-8390-F44885CF5FD6}" srcOrd="1" destOrd="0" parTransId="{9A951770-23A6-490D-89B4-D6FDB44B630B}" sibTransId="{6ECD1C94-DC93-4C14-BF80-0D0E449B60F5}"/>
    <dgm:cxn modelId="{1C3A8AD5-DE3C-4541-A45A-ADED854FED0E}" srcId="{4A951EF4-2B67-4572-9997-7DE350607E20}" destId="{867E2281-20C7-442D-BF79-FACFF5596C40}" srcOrd="0" destOrd="0" parTransId="{FEDE9C65-9E8F-4E66-98CB-45CE2C3D0D76}" sibTransId="{40B33665-1D99-4760-AE50-05EE422AA4A1}"/>
    <dgm:cxn modelId="{D1AAD7D9-4702-46BF-B48A-6A229D540A28}" type="presOf" srcId="{EB50B7B6-4296-4D23-A5B3-C88AE38ACF26}" destId="{344AD2E6-5B4F-4724-9029-A1616FDD87F8}" srcOrd="0" destOrd="0" presId="urn:microsoft.com/office/officeart/2005/8/layout/default"/>
    <dgm:cxn modelId="{A29A94DF-9FE3-4172-939D-0ACF538714FD}" type="presOf" srcId="{4A951EF4-2B67-4572-9997-7DE350607E20}" destId="{F2F4D535-3D65-4AA0-9633-A8C15CAFB7F5}" srcOrd="0" destOrd="0" presId="urn:microsoft.com/office/officeart/2005/8/layout/default"/>
    <dgm:cxn modelId="{6A7863E2-4723-4313-8FF3-F94A74283B34}" type="presOf" srcId="{53AFB027-5A84-4D6E-8390-F44885CF5FD6}" destId="{6D521613-1732-4400-A6D5-C7D1797EADCA}" srcOrd="0" destOrd="0" presId="urn:microsoft.com/office/officeart/2005/8/layout/default"/>
    <dgm:cxn modelId="{2611B932-1199-43C5-BB7E-6E08847CC518}" type="presParOf" srcId="{F2F4D535-3D65-4AA0-9633-A8C15CAFB7F5}" destId="{F14D74EF-7BB2-49A3-8F05-F98595B791FE}" srcOrd="0" destOrd="0" presId="urn:microsoft.com/office/officeart/2005/8/layout/default"/>
    <dgm:cxn modelId="{B62CF33A-AA97-488B-BA5D-125E607E53E3}" type="presParOf" srcId="{F2F4D535-3D65-4AA0-9633-A8C15CAFB7F5}" destId="{6796073C-9A2E-4FB8-8545-9166EABDBE8D}" srcOrd="1" destOrd="0" presId="urn:microsoft.com/office/officeart/2005/8/layout/default"/>
    <dgm:cxn modelId="{9C2535C9-A6D8-4DA4-B2E2-405A85402A50}" type="presParOf" srcId="{F2F4D535-3D65-4AA0-9633-A8C15CAFB7F5}" destId="{6D521613-1732-4400-A6D5-C7D1797EADCA}" srcOrd="2" destOrd="0" presId="urn:microsoft.com/office/officeart/2005/8/layout/default"/>
    <dgm:cxn modelId="{75E8FD50-9C5D-4603-A31C-69550D8CAF61}" type="presParOf" srcId="{F2F4D535-3D65-4AA0-9633-A8C15CAFB7F5}" destId="{707440D8-7F2D-4C51-B782-EB8E4062824C}" srcOrd="3" destOrd="0" presId="urn:microsoft.com/office/officeart/2005/8/layout/default"/>
    <dgm:cxn modelId="{80D6702E-E18B-424A-98FD-DDD01AD61764}" type="presParOf" srcId="{F2F4D535-3D65-4AA0-9633-A8C15CAFB7F5}" destId="{344AD2E6-5B4F-4724-9029-A1616FDD87F8}" srcOrd="4" destOrd="0" presId="urn:microsoft.com/office/officeart/2005/8/layout/defaul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951EF4-2B67-4572-9997-7DE350607E2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67E2281-20C7-442D-BF79-FACFF5596C40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O total de 521 funcionários ativos .</a:t>
          </a:r>
        </a:p>
      </dgm:t>
    </dgm:pt>
    <dgm:pt modelId="{FEDE9C65-9E8F-4E66-98CB-45CE2C3D0D76}" type="parTrans" cxnId="{1C3A8AD5-DE3C-4541-A45A-ADED854FED0E}">
      <dgm:prSet/>
      <dgm:spPr/>
      <dgm:t>
        <a:bodyPr/>
        <a:lstStyle/>
        <a:p>
          <a:endParaRPr lang="en-US"/>
        </a:p>
      </dgm:t>
    </dgm:pt>
    <dgm:pt modelId="{40B33665-1D99-4760-AE50-05EE422AA4A1}" type="sibTrans" cxnId="{1C3A8AD5-DE3C-4541-A45A-ADED854FED0E}">
      <dgm:prSet phldrT="01" phldr="0"/>
      <dgm:spPr/>
      <dgm:t>
        <a:bodyPr/>
        <a:lstStyle/>
        <a:p>
          <a:endParaRPr lang="en-US"/>
        </a:p>
      </dgm:t>
    </dgm:pt>
    <dgm:pt modelId="{53AFB027-5A84-4D6E-8390-F44885CF5FD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Em dezembro existiram </a:t>
          </a:r>
          <a:r>
            <a:rPr lang="pt-BR" b="0" i="0" u="sng" baseline="0" dirty="0"/>
            <a:t>5</a:t>
          </a:r>
          <a:r>
            <a:rPr lang="pt-BR" b="0" i="0" baseline="0" dirty="0"/>
            <a:t> demitidos nas empresas </a:t>
          </a:r>
          <a:r>
            <a:rPr lang="pt-BR" b="0" i="0" baseline="0" dirty="0" err="1"/>
            <a:t>recuperandas</a:t>
          </a:r>
          <a:r>
            <a:rPr lang="pt-BR" b="0" i="0" baseline="0" dirty="0"/>
            <a:t>.</a:t>
          </a:r>
        </a:p>
      </dgm:t>
    </dgm:pt>
    <dgm:pt modelId="{9A951770-23A6-490D-89B4-D6FDB44B630B}" type="parTrans" cxnId="{4609229C-BEE3-4EEB-A9FF-8F3B4F69E3B7}">
      <dgm:prSet/>
      <dgm:spPr/>
      <dgm:t>
        <a:bodyPr/>
        <a:lstStyle/>
        <a:p>
          <a:endParaRPr lang="pt-BR"/>
        </a:p>
      </dgm:t>
    </dgm:pt>
    <dgm:pt modelId="{6ECD1C94-DC93-4C14-BF80-0D0E449B60F5}" type="sibTrans" cxnId="{4609229C-BEE3-4EEB-A9FF-8F3B4F69E3B7}">
      <dgm:prSet phldrT="02" phldr="0"/>
      <dgm:spPr/>
      <dgm:t>
        <a:bodyPr/>
        <a:lstStyle/>
        <a:p>
          <a:endParaRPr lang="pt-BR"/>
        </a:p>
      </dgm:t>
    </dgm:pt>
    <dgm:pt modelId="{EB50B7B6-4296-4D23-A5B3-C88AE38ACF2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Em dezembro existiram 12 contratações realizadas pelas </a:t>
          </a:r>
          <a:r>
            <a:rPr lang="pt-BR" b="0" i="0" baseline="0" dirty="0" err="1"/>
            <a:t>recuperandas</a:t>
          </a:r>
          <a:r>
            <a:rPr lang="pt-BR" b="0" i="0" baseline="0" dirty="0"/>
            <a:t>.</a:t>
          </a:r>
        </a:p>
      </dgm:t>
    </dgm:pt>
    <dgm:pt modelId="{FD1FC355-7E64-41CB-A47B-92E426E85B6C}" type="parTrans" cxnId="{2D802E70-C31D-4B3B-B59B-4529215DF10E}">
      <dgm:prSet/>
      <dgm:spPr/>
      <dgm:t>
        <a:bodyPr/>
        <a:lstStyle/>
        <a:p>
          <a:endParaRPr lang="pt-BR"/>
        </a:p>
      </dgm:t>
    </dgm:pt>
    <dgm:pt modelId="{52302B8C-4115-4843-9C54-E1C5BF1A1509}" type="sibTrans" cxnId="{2D802E70-C31D-4B3B-B59B-4529215DF10E}">
      <dgm:prSet phldrT="03" phldr="0"/>
      <dgm:spPr/>
      <dgm:t>
        <a:bodyPr/>
        <a:lstStyle/>
        <a:p>
          <a:endParaRPr lang="pt-BR"/>
        </a:p>
      </dgm:t>
    </dgm:pt>
    <dgm:pt modelId="{35284CD9-187B-4717-883A-69D20543C063}" type="pres">
      <dgm:prSet presAssocID="{4A951EF4-2B67-4572-9997-7DE350607E20}" presName="root" presStyleCnt="0">
        <dgm:presLayoutVars>
          <dgm:dir/>
          <dgm:resizeHandles val="exact"/>
        </dgm:presLayoutVars>
      </dgm:prSet>
      <dgm:spPr/>
    </dgm:pt>
    <dgm:pt modelId="{48E515F2-9C9B-47AE-9CBF-3753F72F1CFA}" type="pres">
      <dgm:prSet presAssocID="{867E2281-20C7-442D-BF79-FACFF5596C40}" presName="compNode" presStyleCnt="0"/>
      <dgm:spPr/>
    </dgm:pt>
    <dgm:pt modelId="{48569B5B-9B5A-4DA3-8795-3384C977CE7A}" type="pres">
      <dgm:prSet presAssocID="{867E2281-20C7-442D-BF79-FACFF5596C40}" presName="bgRect" presStyleLbl="bgShp" presStyleIdx="0" presStyleCnt="3"/>
      <dgm:spPr/>
    </dgm:pt>
    <dgm:pt modelId="{BC9501DF-21EC-450D-884A-11B476776E45}" type="pres">
      <dgm:prSet presAssocID="{867E2281-20C7-442D-BF79-FACFF5596C4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170AB2EB-D67D-4D76-B29D-43A49C55D9C2}" type="pres">
      <dgm:prSet presAssocID="{867E2281-20C7-442D-BF79-FACFF5596C40}" presName="spaceRect" presStyleCnt="0"/>
      <dgm:spPr/>
    </dgm:pt>
    <dgm:pt modelId="{3B441F4B-31F7-4CD0-8CFE-A24C9C4AA5D7}" type="pres">
      <dgm:prSet presAssocID="{867E2281-20C7-442D-BF79-FACFF5596C40}" presName="parTx" presStyleLbl="revTx" presStyleIdx="0" presStyleCnt="3">
        <dgm:presLayoutVars>
          <dgm:chMax val="0"/>
          <dgm:chPref val="0"/>
        </dgm:presLayoutVars>
      </dgm:prSet>
      <dgm:spPr/>
    </dgm:pt>
    <dgm:pt modelId="{52B89268-06CB-45C6-BED7-FECF380D5632}" type="pres">
      <dgm:prSet presAssocID="{40B33665-1D99-4760-AE50-05EE422AA4A1}" presName="sibTrans" presStyleCnt="0"/>
      <dgm:spPr/>
    </dgm:pt>
    <dgm:pt modelId="{843FE6F0-724F-49EB-9AAC-B9EB67C7B3FA}" type="pres">
      <dgm:prSet presAssocID="{53AFB027-5A84-4D6E-8390-F44885CF5FD6}" presName="compNode" presStyleCnt="0"/>
      <dgm:spPr/>
    </dgm:pt>
    <dgm:pt modelId="{216E4113-1BBA-42F7-8825-AC8C45AE3A5F}" type="pres">
      <dgm:prSet presAssocID="{53AFB027-5A84-4D6E-8390-F44885CF5FD6}" presName="bgRect" presStyleLbl="bgShp" presStyleIdx="1" presStyleCnt="3"/>
      <dgm:spPr/>
    </dgm:pt>
    <dgm:pt modelId="{95656147-3C8D-4383-AEE1-2BD57F060B22}" type="pres">
      <dgm:prSet presAssocID="{53AFB027-5A84-4D6E-8390-F44885CF5FD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nheiro"/>
        </a:ext>
      </dgm:extLst>
    </dgm:pt>
    <dgm:pt modelId="{B809C86B-A938-4CD3-8FC7-5E99B0B82DEC}" type="pres">
      <dgm:prSet presAssocID="{53AFB027-5A84-4D6E-8390-F44885CF5FD6}" presName="spaceRect" presStyleCnt="0"/>
      <dgm:spPr/>
    </dgm:pt>
    <dgm:pt modelId="{C1ADAEBC-7522-425E-9D18-1EFE04C22BE2}" type="pres">
      <dgm:prSet presAssocID="{53AFB027-5A84-4D6E-8390-F44885CF5FD6}" presName="parTx" presStyleLbl="revTx" presStyleIdx="1" presStyleCnt="3">
        <dgm:presLayoutVars>
          <dgm:chMax val="0"/>
          <dgm:chPref val="0"/>
        </dgm:presLayoutVars>
      </dgm:prSet>
      <dgm:spPr/>
    </dgm:pt>
    <dgm:pt modelId="{5F8F2C0D-DA19-48E0-A410-514709DBCDD6}" type="pres">
      <dgm:prSet presAssocID="{6ECD1C94-DC93-4C14-BF80-0D0E449B60F5}" presName="sibTrans" presStyleCnt="0"/>
      <dgm:spPr/>
    </dgm:pt>
    <dgm:pt modelId="{875E1433-BB77-480A-B806-A52030EFEED3}" type="pres">
      <dgm:prSet presAssocID="{EB50B7B6-4296-4D23-A5B3-C88AE38ACF26}" presName="compNode" presStyleCnt="0"/>
      <dgm:spPr/>
    </dgm:pt>
    <dgm:pt modelId="{58684F9B-8D8A-43A2-93E0-CE144C66B96D}" type="pres">
      <dgm:prSet presAssocID="{EB50B7B6-4296-4D23-A5B3-C88AE38ACF26}" presName="bgRect" presStyleLbl="bgShp" presStyleIdx="2" presStyleCnt="3"/>
      <dgm:spPr/>
    </dgm:pt>
    <dgm:pt modelId="{7FAFCDE1-7086-4171-A5D0-DFBAD4D863FA}" type="pres">
      <dgm:prSet presAssocID="{EB50B7B6-4296-4D23-A5B3-C88AE38ACF2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o"/>
        </a:ext>
      </dgm:extLst>
    </dgm:pt>
    <dgm:pt modelId="{D55BBC2B-469E-463D-9C74-BC4CA62B168F}" type="pres">
      <dgm:prSet presAssocID="{EB50B7B6-4296-4D23-A5B3-C88AE38ACF26}" presName="spaceRect" presStyleCnt="0"/>
      <dgm:spPr/>
    </dgm:pt>
    <dgm:pt modelId="{24D737F6-890B-45DB-A50C-A8994D66B4D5}" type="pres">
      <dgm:prSet presAssocID="{EB50B7B6-4296-4D23-A5B3-C88AE38ACF2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D802E70-C31D-4B3B-B59B-4529215DF10E}" srcId="{4A951EF4-2B67-4572-9997-7DE350607E20}" destId="{EB50B7B6-4296-4D23-A5B3-C88AE38ACF26}" srcOrd="2" destOrd="0" parTransId="{FD1FC355-7E64-41CB-A47B-92E426E85B6C}" sibTransId="{52302B8C-4115-4843-9C54-E1C5BF1A1509}"/>
    <dgm:cxn modelId="{BD8EEB99-46A0-41F4-8CFA-B3DF26422E0F}" type="presOf" srcId="{53AFB027-5A84-4D6E-8390-F44885CF5FD6}" destId="{C1ADAEBC-7522-425E-9D18-1EFE04C22BE2}" srcOrd="0" destOrd="0" presId="urn:microsoft.com/office/officeart/2018/2/layout/IconVerticalSolidList"/>
    <dgm:cxn modelId="{4609229C-BEE3-4EEB-A9FF-8F3B4F69E3B7}" srcId="{4A951EF4-2B67-4572-9997-7DE350607E20}" destId="{53AFB027-5A84-4D6E-8390-F44885CF5FD6}" srcOrd="1" destOrd="0" parTransId="{9A951770-23A6-490D-89B4-D6FDB44B630B}" sibTransId="{6ECD1C94-DC93-4C14-BF80-0D0E449B60F5}"/>
    <dgm:cxn modelId="{88193FB9-B963-4CA4-919A-207FBAA88008}" type="presOf" srcId="{EB50B7B6-4296-4D23-A5B3-C88AE38ACF26}" destId="{24D737F6-890B-45DB-A50C-A8994D66B4D5}" srcOrd="0" destOrd="0" presId="urn:microsoft.com/office/officeart/2018/2/layout/IconVerticalSolidList"/>
    <dgm:cxn modelId="{A151E3D1-2FB8-4F89-A3EB-64BC5143E025}" type="presOf" srcId="{867E2281-20C7-442D-BF79-FACFF5596C40}" destId="{3B441F4B-31F7-4CD0-8CFE-A24C9C4AA5D7}" srcOrd="0" destOrd="0" presId="urn:microsoft.com/office/officeart/2018/2/layout/IconVerticalSolidList"/>
    <dgm:cxn modelId="{1C3A8AD5-DE3C-4541-A45A-ADED854FED0E}" srcId="{4A951EF4-2B67-4572-9997-7DE350607E20}" destId="{867E2281-20C7-442D-BF79-FACFF5596C40}" srcOrd="0" destOrd="0" parTransId="{FEDE9C65-9E8F-4E66-98CB-45CE2C3D0D76}" sibTransId="{40B33665-1D99-4760-AE50-05EE422AA4A1}"/>
    <dgm:cxn modelId="{D187FBE2-2CAE-4016-BECB-44DAC7F33F38}" type="presOf" srcId="{4A951EF4-2B67-4572-9997-7DE350607E20}" destId="{35284CD9-187B-4717-883A-69D20543C063}" srcOrd="0" destOrd="0" presId="urn:microsoft.com/office/officeart/2018/2/layout/IconVerticalSolidList"/>
    <dgm:cxn modelId="{2F5F21AB-25DB-4F92-8718-1A03193165C7}" type="presParOf" srcId="{35284CD9-187B-4717-883A-69D20543C063}" destId="{48E515F2-9C9B-47AE-9CBF-3753F72F1CFA}" srcOrd="0" destOrd="0" presId="urn:microsoft.com/office/officeart/2018/2/layout/IconVerticalSolidList"/>
    <dgm:cxn modelId="{F8A207E3-A22D-4EC9-854D-3818D474ED2C}" type="presParOf" srcId="{48E515F2-9C9B-47AE-9CBF-3753F72F1CFA}" destId="{48569B5B-9B5A-4DA3-8795-3384C977CE7A}" srcOrd="0" destOrd="0" presId="urn:microsoft.com/office/officeart/2018/2/layout/IconVerticalSolidList"/>
    <dgm:cxn modelId="{BBBF71E2-9617-401B-BE96-BB278B2C1205}" type="presParOf" srcId="{48E515F2-9C9B-47AE-9CBF-3753F72F1CFA}" destId="{BC9501DF-21EC-450D-884A-11B476776E45}" srcOrd="1" destOrd="0" presId="urn:microsoft.com/office/officeart/2018/2/layout/IconVerticalSolidList"/>
    <dgm:cxn modelId="{96B6EE0B-A6FA-41D7-AE31-2ABE75B16E5B}" type="presParOf" srcId="{48E515F2-9C9B-47AE-9CBF-3753F72F1CFA}" destId="{170AB2EB-D67D-4D76-B29D-43A49C55D9C2}" srcOrd="2" destOrd="0" presId="urn:microsoft.com/office/officeart/2018/2/layout/IconVerticalSolidList"/>
    <dgm:cxn modelId="{016798D9-1DFF-404E-954B-C50C68CBA99A}" type="presParOf" srcId="{48E515F2-9C9B-47AE-9CBF-3753F72F1CFA}" destId="{3B441F4B-31F7-4CD0-8CFE-A24C9C4AA5D7}" srcOrd="3" destOrd="0" presId="urn:microsoft.com/office/officeart/2018/2/layout/IconVerticalSolidList"/>
    <dgm:cxn modelId="{E1D7E1D5-8B5F-4A7D-A378-E27E26977EED}" type="presParOf" srcId="{35284CD9-187B-4717-883A-69D20543C063}" destId="{52B89268-06CB-45C6-BED7-FECF380D5632}" srcOrd="1" destOrd="0" presId="urn:microsoft.com/office/officeart/2018/2/layout/IconVerticalSolidList"/>
    <dgm:cxn modelId="{33B338ED-8C79-483C-A3BC-80959387AD1E}" type="presParOf" srcId="{35284CD9-187B-4717-883A-69D20543C063}" destId="{843FE6F0-724F-49EB-9AAC-B9EB67C7B3FA}" srcOrd="2" destOrd="0" presId="urn:microsoft.com/office/officeart/2018/2/layout/IconVerticalSolidList"/>
    <dgm:cxn modelId="{EAFBA71A-85BD-41BB-840F-27C0D8157DD6}" type="presParOf" srcId="{843FE6F0-724F-49EB-9AAC-B9EB67C7B3FA}" destId="{216E4113-1BBA-42F7-8825-AC8C45AE3A5F}" srcOrd="0" destOrd="0" presId="urn:microsoft.com/office/officeart/2018/2/layout/IconVerticalSolidList"/>
    <dgm:cxn modelId="{7AED7A45-5F5A-47C6-B79C-7B34FFE55F29}" type="presParOf" srcId="{843FE6F0-724F-49EB-9AAC-B9EB67C7B3FA}" destId="{95656147-3C8D-4383-AEE1-2BD57F060B22}" srcOrd="1" destOrd="0" presId="urn:microsoft.com/office/officeart/2018/2/layout/IconVerticalSolidList"/>
    <dgm:cxn modelId="{71894073-6A69-4EB6-919A-18216A1C0D85}" type="presParOf" srcId="{843FE6F0-724F-49EB-9AAC-B9EB67C7B3FA}" destId="{B809C86B-A938-4CD3-8FC7-5E99B0B82DEC}" srcOrd="2" destOrd="0" presId="urn:microsoft.com/office/officeart/2018/2/layout/IconVerticalSolidList"/>
    <dgm:cxn modelId="{015B2A34-0D46-46A7-91BE-5F7148AB3EE5}" type="presParOf" srcId="{843FE6F0-724F-49EB-9AAC-B9EB67C7B3FA}" destId="{C1ADAEBC-7522-425E-9D18-1EFE04C22BE2}" srcOrd="3" destOrd="0" presId="urn:microsoft.com/office/officeart/2018/2/layout/IconVerticalSolidList"/>
    <dgm:cxn modelId="{6221CDF1-7B6A-4D7F-90FA-346B75235673}" type="presParOf" srcId="{35284CD9-187B-4717-883A-69D20543C063}" destId="{5F8F2C0D-DA19-48E0-A410-514709DBCDD6}" srcOrd="3" destOrd="0" presId="urn:microsoft.com/office/officeart/2018/2/layout/IconVerticalSolidList"/>
    <dgm:cxn modelId="{1EEBECC2-881B-40C1-9633-82D7DAB01D9B}" type="presParOf" srcId="{35284CD9-187B-4717-883A-69D20543C063}" destId="{875E1433-BB77-480A-B806-A52030EFEED3}" srcOrd="4" destOrd="0" presId="urn:microsoft.com/office/officeart/2018/2/layout/IconVerticalSolidList"/>
    <dgm:cxn modelId="{773145A6-1E11-45A4-807A-A1034E9E8698}" type="presParOf" srcId="{875E1433-BB77-480A-B806-A52030EFEED3}" destId="{58684F9B-8D8A-43A2-93E0-CE144C66B96D}" srcOrd="0" destOrd="0" presId="urn:microsoft.com/office/officeart/2018/2/layout/IconVerticalSolidList"/>
    <dgm:cxn modelId="{EBD7AC85-A514-485E-A788-74148A32BB25}" type="presParOf" srcId="{875E1433-BB77-480A-B806-A52030EFEED3}" destId="{7FAFCDE1-7086-4171-A5D0-DFBAD4D863FA}" srcOrd="1" destOrd="0" presId="urn:microsoft.com/office/officeart/2018/2/layout/IconVerticalSolidList"/>
    <dgm:cxn modelId="{993DCFDE-AA46-418E-BCC3-EDD407F87EF3}" type="presParOf" srcId="{875E1433-BB77-480A-B806-A52030EFEED3}" destId="{D55BBC2B-469E-463D-9C74-BC4CA62B168F}" srcOrd="2" destOrd="0" presId="urn:microsoft.com/office/officeart/2018/2/layout/IconVerticalSolidList"/>
    <dgm:cxn modelId="{3943DB9A-F528-4E94-B729-BF52B6A0FD0B}" type="presParOf" srcId="{875E1433-BB77-480A-B806-A52030EFEED3}" destId="{24D737F6-890B-45DB-A50C-A8994D66B4D5}" srcOrd="3" destOrd="0" presId="urn:microsoft.com/office/officeart/2018/2/layout/IconVerticalSolidLis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E767A8-FFD9-4255-A11D-5C96C79EFFC5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589BB8A-35A4-4036-B2D0-71A5DE206BD3}">
      <dgm:prSet/>
      <dgm:spPr/>
      <dgm:t>
        <a:bodyPr/>
        <a:lstStyle/>
        <a:p>
          <a:r>
            <a:rPr lang="pt-BR" b="0" i="0" baseline="0" dirty="0"/>
            <a:t>As </a:t>
          </a:r>
          <a:r>
            <a:rPr lang="pt-BR" b="0" i="0" baseline="0" dirty="0" err="1"/>
            <a:t>recuperandas</a:t>
          </a:r>
          <a:r>
            <a:rPr lang="pt-BR" b="0" i="0" baseline="0" dirty="0"/>
            <a:t> informaram que não há novo passivo gerado após pedido de recuperação judicial.</a:t>
          </a:r>
          <a:endParaRPr lang="en-US" dirty="0"/>
        </a:p>
      </dgm:t>
    </dgm:pt>
    <dgm:pt modelId="{E68BC252-A486-45B8-ADC6-4EC9A6BC1C8A}" type="parTrans" cxnId="{CC5115F3-402C-4D58-879F-C1630F756012}">
      <dgm:prSet/>
      <dgm:spPr/>
      <dgm:t>
        <a:bodyPr/>
        <a:lstStyle/>
        <a:p>
          <a:endParaRPr lang="en-US"/>
        </a:p>
      </dgm:t>
    </dgm:pt>
    <dgm:pt modelId="{7012665D-8543-4746-A705-1FBAE735E8CD}" type="sibTrans" cxnId="{CC5115F3-402C-4D58-879F-C1630F756012}">
      <dgm:prSet/>
      <dgm:spPr/>
      <dgm:t>
        <a:bodyPr/>
        <a:lstStyle/>
        <a:p>
          <a:endParaRPr lang="en-US"/>
        </a:p>
      </dgm:t>
    </dgm:pt>
    <dgm:pt modelId="{8358E858-526D-4C58-8412-7985165C374B}">
      <dgm:prSet/>
      <dgm:spPr/>
      <dgm:t>
        <a:bodyPr/>
        <a:lstStyle/>
        <a:p>
          <a:r>
            <a:rPr lang="en-US" dirty="0"/>
            <a:t>Na </a:t>
          </a:r>
          <a:r>
            <a:rPr lang="en-US" dirty="0" err="1"/>
            <a:t>fase</a:t>
          </a:r>
          <a:r>
            <a:rPr lang="en-US" dirty="0"/>
            <a:t> de </a:t>
          </a:r>
          <a:r>
            <a:rPr lang="en-US" dirty="0" err="1"/>
            <a:t>Habilitação</a:t>
          </a:r>
          <a:r>
            <a:rPr lang="en-US" dirty="0"/>
            <a:t> e </a:t>
          </a:r>
          <a:r>
            <a:rPr lang="en-US" dirty="0" err="1"/>
            <a:t>Divergências</a:t>
          </a:r>
          <a:r>
            <a:rPr lang="en-US" dirty="0"/>
            <a:t>, a </a:t>
          </a:r>
          <a:r>
            <a:rPr lang="en-US" dirty="0" err="1"/>
            <a:t>empresa</a:t>
          </a:r>
          <a:r>
            <a:rPr lang="en-US" dirty="0"/>
            <a:t> RIOTER, </a:t>
          </a:r>
          <a:r>
            <a:rPr lang="en-US" dirty="0" err="1"/>
            <a:t>alega</a:t>
          </a:r>
          <a:r>
            <a:rPr lang="en-US" dirty="0"/>
            <a:t> que </a:t>
          </a:r>
          <a:r>
            <a:rPr lang="en-US" dirty="0" err="1"/>
            <a:t>há</a:t>
          </a:r>
          <a:r>
            <a:rPr lang="en-US" dirty="0"/>
            <a:t> </a:t>
          </a:r>
          <a:r>
            <a:rPr lang="en-US" dirty="0" err="1"/>
            <a:t>crédito</a:t>
          </a:r>
          <a:r>
            <a:rPr lang="en-US" dirty="0"/>
            <a:t> </a:t>
          </a:r>
          <a:r>
            <a:rPr lang="en-US" dirty="0" err="1"/>
            <a:t>extraconcursal</a:t>
          </a:r>
          <a:r>
            <a:rPr lang="en-US" dirty="0"/>
            <a:t> que </a:t>
          </a:r>
          <a:r>
            <a:rPr lang="en-US" dirty="0" err="1"/>
            <a:t>deveria</a:t>
          </a:r>
          <a:r>
            <a:rPr lang="en-US" dirty="0"/>
            <a:t> </a:t>
          </a:r>
          <a:r>
            <a:rPr lang="en-US" dirty="0" err="1"/>
            <a:t>estar</a:t>
          </a:r>
          <a:r>
            <a:rPr lang="en-US" dirty="0"/>
            <a:t> </a:t>
          </a:r>
          <a:r>
            <a:rPr lang="en-US" dirty="0" err="1"/>
            <a:t>sendo</a:t>
          </a:r>
          <a:r>
            <a:rPr lang="en-US" dirty="0"/>
            <a:t> </a:t>
          </a:r>
          <a:r>
            <a:rPr lang="en-US" dirty="0" err="1"/>
            <a:t>pago</a:t>
          </a:r>
          <a:r>
            <a:rPr lang="en-US" dirty="0"/>
            <a:t>. </a:t>
          </a:r>
        </a:p>
      </dgm:t>
    </dgm:pt>
    <dgm:pt modelId="{9F640F8A-8230-47D3-A5AF-FB23C2B88C99}" type="parTrans" cxnId="{3D4A93A6-1B17-430B-A8D7-90697BA88772}">
      <dgm:prSet/>
      <dgm:spPr/>
      <dgm:t>
        <a:bodyPr/>
        <a:lstStyle/>
        <a:p>
          <a:endParaRPr lang="en-US"/>
        </a:p>
      </dgm:t>
    </dgm:pt>
    <dgm:pt modelId="{3C82A11B-099D-4CEE-9071-EE11E9C1580E}" type="sibTrans" cxnId="{3D4A93A6-1B17-430B-A8D7-90697BA88772}">
      <dgm:prSet/>
      <dgm:spPr/>
      <dgm:t>
        <a:bodyPr/>
        <a:lstStyle/>
        <a:p>
          <a:endParaRPr lang="en-US"/>
        </a:p>
      </dgm:t>
    </dgm:pt>
    <dgm:pt modelId="{4B82892C-D8BA-435B-A143-B6A905207C17}" type="pres">
      <dgm:prSet presAssocID="{A6E767A8-FFD9-4255-A11D-5C96C79EFFC5}" presName="vert0" presStyleCnt="0">
        <dgm:presLayoutVars>
          <dgm:dir/>
          <dgm:animOne val="branch"/>
          <dgm:animLvl val="lvl"/>
        </dgm:presLayoutVars>
      </dgm:prSet>
      <dgm:spPr/>
    </dgm:pt>
    <dgm:pt modelId="{9A267918-6A7B-4681-B12A-68B74BE45B8B}" type="pres">
      <dgm:prSet presAssocID="{8589BB8A-35A4-4036-B2D0-71A5DE206BD3}" presName="thickLine" presStyleLbl="alignNode1" presStyleIdx="0" presStyleCnt="2"/>
      <dgm:spPr/>
    </dgm:pt>
    <dgm:pt modelId="{F4948F50-2EE8-484C-8CD3-FC0D624D817C}" type="pres">
      <dgm:prSet presAssocID="{8589BB8A-35A4-4036-B2D0-71A5DE206BD3}" presName="horz1" presStyleCnt="0"/>
      <dgm:spPr/>
    </dgm:pt>
    <dgm:pt modelId="{C8D128AB-54F1-4E42-A2BE-637D604135DE}" type="pres">
      <dgm:prSet presAssocID="{8589BB8A-35A4-4036-B2D0-71A5DE206BD3}" presName="tx1" presStyleLbl="revTx" presStyleIdx="0" presStyleCnt="2"/>
      <dgm:spPr/>
    </dgm:pt>
    <dgm:pt modelId="{79FB1292-57B5-4408-A7A9-5B8860120967}" type="pres">
      <dgm:prSet presAssocID="{8589BB8A-35A4-4036-B2D0-71A5DE206BD3}" presName="vert1" presStyleCnt="0"/>
      <dgm:spPr/>
    </dgm:pt>
    <dgm:pt modelId="{7699907B-010A-440E-90A9-164009B3FB7D}" type="pres">
      <dgm:prSet presAssocID="{8358E858-526D-4C58-8412-7985165C374B}" presName="thickLine" presStyleLbl="alignNode1" presStyleIdx="1" presStyleCnt="2" custLinFactNeighborY="-3395"/>
      <dgm:spPr/>
    </dgm:pt>
    <dgm:pt modelId="{20500DD4-FFD5-45C6-AF2C-01FC08F6E806}" type="pres">
      <dgm:prSet presAssocID="{8358E858-526D-4C58-8412-7985165C374B}" presName="horz1" presStyleCnt="0"/>
      <dgm:spPr/>
    </dgm:pt>
    <dgm:pt modelId="{9CE6FB33-D8A9-43E2-9540-772D85F181CF}" type="pres">
      <dgm:prSet presAssocID="{8358E858-526D-4C58-8412-7985165C374B}" presName="tx1" presStyleLbl="revTx" presStyleIdx="1" presStyleCnt="2" custLinFactNeighborY="1358"/>
      <dgm:spPr/>
    </dgm:pt>
    <dgm:pt modelId="{966EA4BA-E625-445B-814B-07A25D61D8B6}" type="pres">
      <dgm:prSet presAssocID="{8358E858-526D-4C58-8412-7985165C374B}" presName="vert1" presStyleCnt="0"/>
      <dgm:spPr/>
    </dgm:pt>
  </dgm:ptLst>
  <dgm:cxnLst>
    <dgm:cxn modelId="{49FE512A-5A1C-420B-BADA-B8B0051A245B}" type="presOf" srcId="{8589BB8A-35A4-4036-B2D0-71A5DE206BD3}" destId="{C8D128AB-54F1-4E42-A2BE-637D604135DE}" srcOrd="0" destOrd="0" presId="urn:microsoft.com/office/officeart/2008/layout/LinedList"/>
    <dgm:cxn modelId="{886C8539-B69F-44DC-B753-51DBBA1D8F76}" type="presOf" srcId="{8358E858-526D-4C58-8412-7985165C374B}" destId="{9CE6FB33-D8A9-43E2-9540-772D85F181CF}" srcOrd="0" destOrd="0" presId="urn:microsoft.com/office/officeart/2008/layout/LinedList"/>
    <dgm:cxn modelId="{ACF71F7D-178B-4B97-9988-943EBE55146F}" type="presOf" srcId="{A6E767A8-FFD9-4255-A11D-5C96C79EFFC5}" destId="{4B82892C-D8BA-435B-A143-B6A905207C17}" srcOrd="0" destOrd="0" presId="urn:microsoft.com/office/officeart/2008/layout/LinedList"/>
    <dgm:cxn modelId="{3D4A93A6-1B17-430B-A8D7-90697BA88772}" srcId="{A6E767A8-FFD9-4255-A11D-5C96C79EFFC5}" destId="{8358E858-526D-4C58-8412-7985165C374B}" srcOrd="1" destOrd="0" parTransId="{9F640F8A-8230-47D3-A5AF-FB23C2B88C99}" sibTransId="{3C82A11B-099D-4CEE-9071-EE11E9C1580E}"/>
    <dgm:cxn modelId="{CC5115F3-402C-4D58-879F-C1630F756012}" srcId="{A6E767A8-FFD9-4255-A11D-5C96C79EFFC5}" destId="{8589BB8A-35A4-4036-B2D0-71A5DE206BD3}" srcOrd="0" destOrd="0" parTransId="{E68BC252-A486-45B8-ADC6-4EC9A6BC1C8A}" sibTransId="{7012665D-8543-4746-A705-1FBAE735E8CD}"/>
    <dgm:cxn modelId="{8EC4E7B2-6853-466C-B236-D232A7318C7A}" type="presParOf" srcId="{4B82892C-D8BA-435B-A143-B6A905207C17}" destId="{9A267918-6A7B-4681-B12A-68B74BE45B8B}" srcOrd="0" destOrd="0" presId="urn:microsoft.com/office/officeart/2008/layout/LinedList"/>
    <dgm:cxn modelId="{3EB26900-18C6-4E22-9643-1020E1D2FAE2}" type="presParOf" srcId="{4B82892C-D8BA-435B-A143-B6A905207C17}" destId="{F4948F50-2EE8-484C-8CD3-FC0D624D817C}" srcOrd="1" destOrd="0" presId="urn:microsoft.com/office/officeart/2008/layout/LinedList"/>
    <dgm:cxn modelId="{F2966C93-FCB0-4015-AEE5-4F2A2AF11520}" type="presParOf" srcId="{F4948F50-2EE8-484C-8CD3-FC0D624D817C}" destId="{C8D128AB-54F1-4E42-A2BE-637D604135DE}" srcOrd="0" destOrd="0" presId="urn:microsoft.com/office/officeart/2008/layout/LinedList"/>
    <dgm:cxn modelId="{A9D1E54A-6134-42FF-AA2D-518FEAC9DE10}" type="presParOf" srcId="{F4948F50-2EE8-484C-8CD3-FC0D624D817C}" destId="{79FB1292-57B5-4408-A7A9-5B8860120967}" srcOrd="1" destOrd="0" presId="urn:microsoft.com/office/officeart/2008/layout/LinedList"/>
    <dgm:cxn modelId="{28901A18-F06D-45B6-AA6C-75922788F8D6}" type="presParOf" srcId="{4B82892C-D8BA-435B-A143-B6A905207C17}" destId="{7699907B-010A-440E-90A9-164009B3FB7D}" srcOrd="2" destOrd="0" presId="urn:microsoft.com/office/officeart/2008/layout/LinedList"/>
    <dgm:cxn modelId="{4AC37255-0CCE-46B0-9BB0-0058DACF2E24}" type="presParOf" srcId="{4B82892C-D8BA-435B-A143-B6A905207C17}" destId="{20500DD4-FFD5-45C6-AF2C-01FC08F6E806}" srcOrd="3" destOrd="0" presId="urn:microsoft.com/office/officeart/2008/layout/LinedList"/>
    <dgm:cxn modelId="{71864DF2-9475-47C5-A978-8686FC7533A4}" type="presParOf" srcId="{20500DD4-FFD5-45C6-AF2C-01FC08F6E806}" destId="{9CE6FB33-D8A9-43E2-9540-772D85F181CF}" srcOrd="0" destOrd="0" presId="urn:microsoft.com/office/officeart/2008/layout/LinedList"/>
    <dgm:cxn modelId="{A0B74CD1-2D7B-4464-B0CD-EDC84205608F}" type="presParOf" srcId="{20500DD4-FFD5-45C6-AF2C-01FC08F6E806}" destId="{966EA4BA-E625-445B-814B-07A25D61D8B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4D74EF-7BB2-49A3-8F05-F98595B791FE}">
      <dsp:nvSpPr>
        <dsp:cNvPr id="0" name=""/>
        <dsp:cNvSpPr/>
      </dsp:nvSpPr>
      <dsp:spPr>
        <a:xfrm>
          <a:off x="0" y="820218"/>
          <a:ext cx="3414946" cy="20489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A atividade empresarial das </a:t>
          </a:r>
          <a:r>
            <a:rPr lang="pt-BR" sz="1900" b="0" i="0" kern="1200" baseline="0" dirty="0" err="1"/>
            <a:t>recuperandas</a:t>
          </a:r>
          <a:r>
            <a:rPr lang="pt-BR" sz="1900" b="0" i="0" kern="1200" baseline="0" dirty="0"/>
            <a:t> destina-se ao transporte público de passageiros.</a:t>
          </a:r>
        </a:p>
      </dsp:txBody>
      <dsp:txXfrm>
        <a:off x="0" y="820218"/>
        <a:ext cx="3414946" cy="2048967"/>
      </dsp:txXfrm>
    </dsp:sp>
    <dsp:sp modelId="{6D521613-1732-4400-A6D5-C7D1797EADCA}">
      <dsp:nvSpPr>
        <dsp:cNvPr id="0" name=""/>
        <dsp:cNvSpPr/>
      </dsp:nvSpPr>
      <dsp:spPr>
        <a:xfrm>
          <a:off x="3756441" y="820218"/>
          <a:ext cx="3414946" cy="20489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Sua estrutura societária é composta por duas sociedades empresárias individuais de responsabilidade limitada, cujos sócios são Elisangela Morais Blanco (Transportes Blanco) e Caíque Pinto </a:t>
          </a:r>
          <a:r>
            <a:rPr lang="pt-BR" sz="1900" b="0" i="0" kern="1200" baseline="0" dirty="0" err="1"/>
            <a:t>Manaças</a:t>
          </a:r>
          <a:r>
            <a:rPr lang="pt-BR" sz="1900" b="0" i="0" kern="1200" baseline="0" dirty="0"/>
            <a:t> (</a:t>
          </a:r>
          <a:r>
            <a:rPr lang="pt-BR" sz="1900" b="0" i="0" kern="1200" baseline="0" dirty="0" err="1"/>
            <a:t>Unirio</a:t>
          </a:r>
          <a:r>
            <a:rPr lang="pt-BR" sz="1900" b="0" i="0" kern="1200" baseline="0" dirty="0"/>
            <a:t>). </a:t>
          </a:r>
        </a:p>
      </dsp:txBody>
      <dsp:txXfrm>
        <a:off x="3756441" y="820218"/>
        <a:ext cx="3414946" cy="2048967"/>
      </dsp:txXfrm>
    </dsp:sp>
    <dsp:sp modelId="{344AD2E6-5B4F-4724-9029-A1616FDD87F8}">
      <dsp:nvSpPr>
        <dsp:cNvPr id="0" name=""/>
        <dsp:cNvSpPr/>
      </dsp:nvSpPr>
      <dsp:spPr>
        <a:xfrm>
          <a:off x="7512882" y="820218"/>
          <a:ext cx="3414946" cy="20489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Não houve alteração na atividade empresarial, a estrutura societária permanece a mesma e os estabelecimentos em funcionamento.</a:t>
          </a:r>
        </a:p>
      </dsp:txBody>
      <dsp:txXfrm>
        <a:off x="7512882" y="820218"/>
        <a:ext cx="3414946" cy="20489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569B5B-9B5A-4DA3-8795-3384C977CE7A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9501DF-21EC-450D-884A-11B476776E45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441F4B-31F7-4CD0-8CFE-A24C9C4AA5D7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O total de 521 funcionários ativos .</a:t>
          </a:r>
        </a:p>
      </dsp:txBody>
      <dsp:txXfrm>
        <a:off x="1941716" y="718"/>
        <a:ext cx="4571887" cy="1681139"/>
      </dsp:txXfrm>
    </dsp:sp>
    <dsp:sp modelId="{216E4113-1BBA-42F7-8825-AC8C45AE3A5F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56147-3C8D-4383-AEE1-2BD57F060B22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ADAEBC-7522-425E-9D18-1EFE04C22BE2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Em dezembro existiram </a:t>
          </a:r>
          <a:r>
            <a:rPr lang="pt-BR" sz="2500" b="0" i="0" u="sng" kern="1200" baseline="0" dirty="0"/>
            <a:t>5</a:t>
          </a:r>
          <a:r>
            <a:rPr lang="pt-BR" sz="2500" b="0" i="0" kern="1200" baseline="0" dirty="0"/>
            <a:t> demitidos nas empresas </a:t>
          </a:r>
          <a:r>
            <a:rPr lang="pt-BR" sz="2500" b="0" i="0" kern="1200" baseline="0" dirty="0" err="1"/>
            <a:t>recuperandas</a:t>
          </a:r>
          <a:r>
            <a:rPr lang="pt-BR" sz="2500" b="0" i="0" kern="1200" baseline="0" dirty="0"/>
            <a:t>.</a:t>
          </a:r>
        </a:p>
      </dsp:txBody>
      <dsp:txXfrm>
        <a:off x="1941716" y="2102143"/>
        <a:ext cx="4571887" cy="1681139"/>
      </dsp:txXfrm>
    </dsp:sp>
    <dsp:sp modelId="{58684F9B-8D8A-43A2-93E0-CE144C66B96D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AFCDE1-7086-4171-A5D0-DFBAD4D863FA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D737F6-890B-45DB-A50C-A8994D66B4D5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Em dezembro existiram 12 contratações realizadas pelas </a:t>
          </a:r>
          <a:r>
            <a:rPr lang="pt-BR" sz="2500" b="0" i="0" kern="1200" baseline="0" dirty="0" err="1"/>
            <a:t>recuperandas</a:t>
          </a:r>
          <a:r>
            <a:rPr lang="pt-BR" sz="2500" b="0" i="0" kern="1200" baseline="0" dirty="0"/>
            <a:t>.</a:t>
          </a:r>
        </a:p>
      </dsp:txBody>
      <dsp:txXfrm>
        <a:off x="1941716" y="4203567"/>
        <a:ext cx="4571887" cy="16811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67918-6A7B-4681-B12A-68B74BE45B8B}">
      <dsp:nvSpPr>
        <dsp:cNvPr id="0" name=""/>
        <dsp:cNvSpPr/>
      </dsp:nvSpPr>
      <dsp:spPr>
        <a:xfrm>
          <a:off x="0" y="0"/>
          <a:ext cx="57446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D128AB-54F1-4E42-A2BE-637D604135DE}">
      <dsp:nvSpPr>
        <dsp:cNvPr id="0" name=""/>
        <dsp:cNvSpPr/>
      </dsp:nvSpPr>
      <dsp:spPr>
        <a:xfrm>
          <a:off x="0" y="0"/>
          <a:ext cx="5744684" cy="2363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0" i="0" kern="1200" baseline="0" dirty="0"/>
            <a:t>As </a:t>
          </a:r>
          <a:r>
            <a:rPr lang="pt-BR" sz="3000" b="0" i="0" kern="1200" baseline="0" dirty="0" err="1"/>
            <a:t>recuperandas</a:t>
          </a:r>
          <a:r>
            <a:rPr lang="pt-BR" sz="3000" b="0" i="0" kern="1200" baseline="0" dirty="0"/>
            <a:t> informaram que não há novo passivo gerado após pedido de recuperação judicial.</a:t>
          </a:r>
          <a:endParaRPr lang="en-US" sz="3000" kern="1200" dirty="0"/>
        </a:p>
      </dsp:txBody>
      <dsp:txXfrm>
        <a:off x="0" y="0"/>
        <a:ext cx="5744684" cy="2363137"/>
      </dsp:txXfrm>
    </dsp:sp>
    <dsp:sp modelId="{7699907B-010A-440E-90A9-164009B3FB7D}">
      <dsp:nvSpPr>
        <dsp:cNvPr id="0" name=""/>
        <dsp:cNvSpPr/>
      </dsp:nvSpPr>
      <dsp:spPr>
        <a:xfrm>
          <a:off x="0" y="2282909"/>
          <a:ext cx="57446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E6FB33-D8A9-43E2-9540-772D85F181CF}">
      <dsp:nvSpPr>
        <dsp:cNvPr id="0" name=""/>
        <dsp:cNvSpPr/>
      </dsp:nvSpPr>
      <dsp:spPr>
        <a:xfrm>
          <a:off x="0" y="2363137"/>
          <a:ext cx="5744684" cy="2363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Na </a:t>
          </a:r>
          <a:r>
            <a:rPr lang="en-US" sz="3000" kern="1200" dirty="0" err="1"/>
            <a:t>fase</a:t>
          </a:r>
          <a:r>
            <a:rPr lang="en-US" sz="3000" kern="1200" dirty="0"/>
            <a:t> de </a:t>
          </a:r>
          <a:r>
            <a:rPr lang="en-US" sz="3000" kern="1200" dirty="0" err="1"/>
            <a:t>Habilitação</a:t>
          </a:r>
          <a:r>
            <a:rPr lang="en-US" sz="3000" kern="1200" dirty="0"/>
            <a:t> e </a:t>
          </a:r>
          <a:r>
            <a:rPr lang="en-US" sz="3000" kern="1200" dirty="0" err="1"/>
            <a:t>Divergências</a:t>
          </a:r>
          <a:r>
            <a:rPr lang="en-US" sz="3000" kern="1200" dirty="0"/>
            <a:t>, a </a:t>
          </a:r>
          <a:r>
            <a:rPr lang="en-US" sz="3000" kern="1200" dirty="0" err="1"/>
            <a:t>empresa</a:t>
          </a:r>
          <a:r>
            <a:rPr lang="en-US" sz="3000" kern="1200" dirty="0"/>
            <a:t> RIOTER, </a:t>
          </a:r>
          <a:r>
            <a:rPr lang="en-US" sz="3000" kern="1200" dirty="0" err="1"/>
            <a:t>alega</a:t>
          </a:r>
          <a:r>
            <a:rPr lang="en-US" sz="3000" kern="1200" dirty="0"/>
            <a:t> que </a:t>
          </a:r>
          <a:r>
            <a:rPr lang="en-US" sz="3000" kern="1200" dirty="0" err="1"/>
            <a:t>há</a:t>
          </a:r>
          <a:r>
            <a:rPr lang="en-US" sz="3000" kern="1200" dirty="0"/>
            <a:t> </a:t>
          </a:r>
          <a:r>
            <a:rPr lang="en-US" sz="3000" kern="1200" dirty="0" err="1"/>
            <a:t>crédito</a:t>
          </a:r>
          <a:r>
            <a:rPr lang="en-US" sz="3000" kern="1200" dirty="0"/>
            <a:t> </a:t>
          </a:r>
          <a:r>
            <a:rPr lang="en-US" sz="3000" kern="1200" dirty="0" err="1"/>
            <a:t>extraconcursal</a:t>
          </a:r>
          <a:r>
            <a:rPr lang="en-US" sz="3000" kern="1200" dirty="0"/>
            <a:t> que </a:t>
          </a:r>
          <a:r>
            <a:rPr lang="en-US" sz="3000" kern="1200" dirty="0" err="1"/>
            <a:t>deveria</a:t>
          </a:r>
          <a:r>
            <a:rPr lang="en-US" sz="3000" kern="1200" dirty="0"/>
            <a:t> </a:t>
          </a:r>
          <a:r>
            <a:rPr lang="en-US" sz="3000" kern="1200" dirty="0" err="1"/>
            <a:t>estar</a:t>
          </a:r>
          <a:r>
            <a:rPr lang="en-US" sz="3000" kern="1200" dirty="0"/>
            <a:t> </a:t>
          </a:r>
          <a:r>
            <a:rPr lang="en-US" sz="3000" kern="1200" dirty="0" err="1"/>
            <a:t>sendo</a:t>
          </a:r>
          <a:r>
            <a:rPr lang="en-US" sz="3000" kern="1200" dirty="0"/>
            <a:t> </a:t>
          </a:r>
          <a:r>
            <a:rPr lang="en-US" sz="3000" kern="1200" dirty="0" err="1"/>
            <a:t>pago</a:t>
          </a:r>
          <a:r>
            <a:rPr lang="en-US" sz="3000" kern="1200" dirty="0"/>
            <a:t>. </a:t>
          </a:r>
        </a:p>
      </dsp:txBody>
      <dsp:txXfrm>
        <a:off x="0" y="2363137"/>
        <a:ext cx="5744684" cy="2363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0F97DFCF-F890-A143-9133-C8B65C9B01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FE2C281-2434-D94F-B4BD-BA3CD4DB8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9A92963-46C9-4D7F-94D4-6D8B84D8B476}" type="datetime1">
              <a:rPr lang="pt-BR" smtClean="0"/>
              <a:t>16/05/2024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17CBFA-633D-5540-AFAA-BE1F495EC6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826B5631-D714-AD41-853B-A883ADC344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65AE8BC-2AB3-9E4C-9797-2A6F8A74C7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987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56EE7-DE70-404B-BA35-609A1B771FE1}" type="datetime1">
              <a:rPr lang="pt-BR" smtClean="0"/>
              <a:pPr/>
              <a:t>16/05/2024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28B34ED-4CDD-41C9-90F7-D768D5559A6F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259706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6574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755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522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2798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555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F80209DF-C4D9-43B8-AA05-F536191530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12343" y="5922143"/>
            <a:ext cx="5167315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758235C5-25B1-4243-9762-4AAD3C08E8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038603" y="3608513"/>
            <a:ext cx="4114800" cy="51879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 marL="0" indent="0" algn="ctr">
              <a:buNone/>
              <a:defRPr sz="1801" cap="all" baseline="0"/>
            </a:lvl1pPr>
          </a:lstStyle>
          <a:p>
            <a:pPr rtl="0"/>
            <a:r>
              <a:rPr lang="pt-BR" spc="300" noProof="0"/>
              <a:t>ANÁLISE ANUAL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98B2C6E-DB6F-4476-8E95-9F6EC79392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836" y="2445636"/>
            <a:ext cx="11490325" cy="823913"/>
          </a:xfrm>
        </p:spPr>
        <p:txBody>
          <a:bodyPr rtlCol="0">
            <a:noAutofit/>
          </a:bodyPr>
          <a:lstStyle>
            <a:lvl1pPr>
              <a:lnSpc>
                <a:spcPct val="150000"/>
              </a:lnSpc>
              <a:spcBef>
                <a:spcPts val="1001"/>
              </a:spcBef>
              <a:defRPr sz="4000" cap="all" spc="300" baseline="0"/>
            </a:lvl1pPr>
          </a:lstStyle>
          <a:p>
            <a:pPr rtl="0"/>
            <a:r>
              <a:rPr lang="pt-BR" noProof="0"/>
              <a:t>Clique para editar os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3182303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Imagem 8">
            <a:extLst>
              <a:ext uri="{FF2B5EF4-FFF2-40B4-BE49-F238E27FC236}">
                <a16:creationId xmlns:a16="http://schemas.microsoft.com/office/drawing/2014/main" id="{186FE9B2-6286-484B-8943-95EE0B6B02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0"/>
            <a:ext cx="5416549" cy="6858000"/>
          </a:xfr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o Número do Slide 5">
            <a:extLst>
              <a:ext uri="{FF2B5EF4-FFF2-40B4-BE49-F238E27FC236}">
                <a16:creationId xmlns:a16="http://schemas.microsoft.com/office/drawing/2014/main" id="{7D4E8708-8565-4A5B-9D9E-1D4F40EAF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6" name="Espaço Reservado para Conteúdo 8">
            <a:extLst>
              <a:ext uri="{FF2B5EF4-FFF2-40B4-BE49-F238E27FC236}">
                <a16:creationId xmlns:a16="http://schemas.microsoft.com/office/drawing/2014/main" id="{42436126-0370-4532-A8AD-D20897982AD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2" y="1661163"/>
            <a:ext cx="4646245" cy="2218585"/>
          </a:xfrm>
        </p:spPr>
        <p:txBody>
          <a:bodyPr rtlCol="0">
            <a:noAutofit/>
          </a:bodyPr>
          <a:lstStyle>
            <a:lvl1pPr marL="0" indent="0" rtl="0">
              <a:lnSpc>
                <a:spcPct val="100000"/>
              </a:lnSpc>
              <a:buNone/>
              <a:defRPr/>
            </a:lvl1pPr>
          </a:lstStyle>
          <a:p>
            <a:pPr marL="0" indent="0" rtl="0">
              <a:lnSpc>
                <a:spcPct val="100000"/>
              </a:lnSpc>
              <a:buNone/>
            </a:pPr>
            <a:r>
              <a:rPr lang="pt-BR" sz="1600" noProof="0">
                <a:cs typeface="Biome Light" panose="020B0303030204020804" pitchFamily="34" charset="0"/>
              </a:rPr>
              <a:t>Clique para editar o estilo do texto mestre.</a:t>
            </a:r>
          </a:p>
          <a:p>
            <a:pPr marL="0" indent="0" rtl="0">
              <a:buNone/>
            </a:pPr>
            <a:endParaRPr lang="pt-BR" noProof="0"/>
          </a:p>
        </p:txBody>
      </p:sp>
      <p:sp>
        <p:nvSpPr>
          <p:cNvPr id="17" name="Espaço Reservado para o Número do Slide 70">
            <a:extLst>
              <a:ext uri="{FF2B5EF4-FFF2-40B4-BE49-F238E27FC236}">
                <a16:creationId xmlns:a16="http://schemas.microsoft.com/office/drawing/2014/main" id="{AEC105AD-E933-4969-B038-0ABD6F013167}"/>
              </a:ext>
            </a:extLst>
          </p:cNvPr>
          <p:cNvSpPr txBox="1">
            <a:spLocks/>
          </p:cNvSpPr>
          <p:nvPr userDrawn="1"/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8C2E478F-E849-4A8C-AF1F-CBCC78A7CBFA}" type="slidenum">
              <a:rPr lang="pt-BR" sz="1200" noProof="0" smtClean="0"/>
              <a:pPr rtl="0"/>
              <a:t>‹nº›</a:t>
            </a:fld>
            <a:endParaRPr lang="pt-BR" sz="1200" noProof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6CDEBF2-B5C9-4887-B717-81C3D1A73C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612038"/>
            <a:ext cx="5897219" cy="884238"/>
          </a:xfrm>
        </p:spPr>
        <p:txBody>
          <a:bodyPr lIns="91440" rIns="91440"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016A7FA3-8C13-4E5A-88C4-4357C8ACD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07043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3713196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chamen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D9074D0F-754F-4F2C-A410-F222D2D2346E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702368" y="1660813"/>
            <a:ext cx="10787269" cy="830649"/>
          </a:xfrm>
        </p:spPr>
        <p:txBody>
          <a:bodyPr rtlCol="0">
            <a:noAutofit/>
          </a:bodyPr>
          <a:lstStyle/>
          <a:p>
            <a:pPr rtl="0"/>
            <a:r>
              <a:rPr lang="pt-BR" sz="4000" spc="300" noProof="0"/>
              <a:t>Clique para editar o estilo de título Mestre</a:t>
            </a: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F80209DF-C4D9-43B8-AA05-F536191530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12343" y="5137995"/>
            <a:ext cx="5167315" cy="51879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  <p:sp>
        <p:nvSpPr>
          <p:cNvPr id="31" name="Espaço Reservado para Texto 13">
            <a:extLst>
              <a:ext uri="{FF2B5EF4-FFF2-40B4-BE49-F238E27FC236}">
                <a16:creationId xmlns:a16="http://schemas.microsoft.com/office/drawing/2014/main" id="{1D89734B-03E0-4ADE-8F62-C819F3E976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8195" y="3903129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</a:t>
            </a:r>
          </a:p>
        </p:txBody>
      </p:sp>
      <p:sp>
        <p:nvSpPr>
          <p:cNvPr id="32" name="Espaço Reservado para Texto 13">
            <a:extLst>
              <a:ext uri="{FF2B5EF4-FFF2-40B4-BE49-F238E27FC236}">
                <a16:creationId xmlns:a16="http://schemas.microsoft.com/office/drawing/2014/main" id="{85971F4D-8B59-4B3E-9169-64E0EF1BA8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563665" y="3893333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3" name="Espaço Reservado para Texto 13">
            <a:extLst>
              <a:ext uri="{FF2B5EF4-FFF2-40B4-BE49-F238E27FC236}">
                <a16:creationId xmlns:a16="http://schemas.microsoft.com/office/drawing/2014/main" id="{90B19777-E2ED-419C-B486-857117FD08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39139" y="3903129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4" name="Espaço Reservado para Imagem Online 33">
            <a:extLst>
              <a:ext uri="{FF2B5EF4-FFF2-40B4-BE49-F238E27FC236}">
                <a16:creationId xmlns:a16="http://schemas.microsoft.com/office/drawing/2014/main" id="{1A58EB44-F532-4998-B316-61C738C37BF5}"/>
              </a:ext>
            </a:extLst>
          </p:cNvPr>
          <p:cNvSpPr>
            <a:spLocks noGrp="1"/>
          </p:cNvSpPr>
          <p:nvPr>
            <p:ph type="clipArt" sz="quarter" idx="19" hasCustomPrompt="1"/>
          </p:nvPr>
        </p:nvSpPr>
        <p:spPr>
          <a:xfrm>
            <a:off x="1754768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  <p:sp>
        <p:nvSpPr>
          <p:cNvPr id="35" name="Espaço Reservado para Imagem Online 33">
            <a:extLst>
              <a:ext uri="{FF2B5EF4-FFF2-40B4-BE49-F238E27FC236}">
                <a16:creationId xmlns:a16="http://schemas.microsoft.com/office/drawing/2014/main" id="{33763C3C-3545-40BD-9B2C-DC4C0E4CE819}"/>
              </a:ext>
            </a:extLst>
          </p:cNvPr>
          <p:cNvSpPr>
            <a:spLocks noGrp="1"/>
          </p:cNvSpPr>
          <p:nvPr>
            <p:ph type="clipArt" sz="quarter" idx="20" hasCustomPrompt="1"/>
          </p:nvPr>
        </p:nvSpPr>
        <p:spPr>
          <a:xfrm>
            <a:off x="5730240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  <p:sp>
        <p:nvSpPr>
          <p:cNvPr id="36" name="Espaço Reservado para Imagem Online 33">
            <a:extLst>
              <a:ext uri="{FF2B5EF4-FFF2-40B4-BE49-F238E27FC236}">
                <a16:creationId xmlns:a16="http://schemas.microsoft.com/office/drawing/2014/main" id="{1C5D3777-17F3-4225-8C52-2EF1DB4FD54A}"/>
              </a:ext>
            </a:extLst>
          </p:cNvPr>
          <p:cNvSpPr>
            <a:spLocks noGrp="1"/>
          </p:cNvSpPr>
          <p:nvPr>
            <p:ph type="clipArt" sz="quarter" idx="21" hasCustomPrompt="1"/>
          </p:nvPr>
        </p:nvSpPr>
        <p:spPr>
          <a:xfrm>
            <a:off x="9705712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</p:spTree>
    <p:extLst>
      <p:ext uri="{BB962C8B-B14F-4D97-AF65-F5344CB8AC3E}">
        <p14:creationId xmlns:p14="http://schemas.microsoft.com/office/powerpoint/2010/main" val="3173740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912AA41C-A030-4521-8130-6A8E4543F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  <a:prstGeom prst="parallelogram">
            <a:avLst/>
          </a:prstGeo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C83D428-B974-43F4-9246-0A2EECA11A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68820" y="642930"/>
            <a:ext cx="4846320" cy="1435947"/>
          </a:xfrm>
        </p:spPr>
        <p:txBody>
          <a:bodyPr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5401" baseline="0"/>
            </a:lvl1pPr>
          </a:lstStyle>
          <a:p>
            <a:pPr rtl="0"/>
            <a:r>
              <a:rPr lang="pt-BR" noProof="0"/>
              <a:t>Título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3" name="Espaço Reservado para Texto 12">
            <a:extLst>
              <a:ext uri="{FF2B5EF4-FFF2-40B4-BE49-F238E27FC236}">
                <a16:creationId xmlns:a16="http://schemas.microsoft.com/office/drawing/2014/main" id="{9D00A38D-CFE8-4333-B9D2-D3E7EACA4F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68820" y="2078875"/>
            <a:ext cx="4114800" cy="3798888"/>
          </a:xfrm>
        </p:spPr>
        <p:txBody>
          <a:bodyPr rtlCol="0">
            <a:noAutofit/>
          </a:bodyPr>
          <a:lstStyle>
            <a:lvl1pPr marL="0" indent="0">
              <a:buNone/>
              <a:defRPr sz="1801" spc="300"/>
            </a:lvl1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AA8588E-221D-4931-A290-C5C418443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068819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162911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ço Reservado para Texto 19">
            <a:extLst>
              <a:ext uri="{FF2B5EF4-FFF2-40B4-BE49-F238E27FC236}">
                <a16:creationId xmlns:a16="http://schemas.microsoft.com/office/drawing/2014/main" id="{E5539E44-E270-49B4-8B0A-07870325AA9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25540" y="1546140"/>
            <a:ext cx="4023360" cy="464871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1401" spc="300" baseline="0" dirty="0">
                <a:solidFill>
                  <a:schemeClr val="lt1"/>
                </a:solidFill>
              </a:defRPr>
            </a:lvl1pPr>
          </a:lstStyle>
          <a:p>
            <a:pPr marL="0" lvl="0" algn="ctr" rtl="0"/>
            <a:r>
              <a:rPr lang="pt-BR" noProof="0"/>
              <a:t>CLIQUE PARA EDITAR OS ESTILOS DE TEXTO MESTRE</a:t>
            </a:r>
          </a:p>
        </p:txBody>
      </p:sp>
      <p:sp>
        <p:nvSpPr>
          <p:cNvPr id="9" name="Espaço Reservado para Imagem 8">
            <a:extLst>
              <a:ext uri="{FF2B5EF4-FFF2-40B4-BE49-F238E27FC236}">
                <a16:creationId xmlns:a16="http://schemas.microsoft.com/office/drawing/2014/main" id="{186FE9B2-6286-484B-8943-95EE0B6B02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0"/>
            <a:ext cx="5416549" cy="6846932"/>
          </a:xfr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o Número do Slide 5">
            <a:extLst>
              <a:ext uri="{FF2B5EF4-FFF2-40B4-BE49-F238E27FC236}">
                <a16:creationId xmlns:a16="http://schemas.microsoft.com/office/drawing/2014/main" id="{7D4E8708-8565-4A5B-9D9E-1D4F40EAF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6" name="Espaço Reservado para Conteúdo 8">
            <a:extLst>
              <a:ext uri="{FF2B5EF4-FFF2-40B4-BE49-F238E27FC236}">
                <a16:creationId xmlns:a16="http://schemas.microsoft.com/office/drawing/2014/main" id="{42436126-0370-4532-A8AD-D20897982AD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2" y="2799619"/>
            <a:ext cx="4646245" cy="2218585"/>
          </a:xfrm>
        </p:spPr>
        <p:txBody>
          <a:bodyPr rtlCol="0">
            <a:noAutofit/>
          </a:bodyPr>
          <a:lstStyle>
            <a:lvl1pPr marL="0" indent="0" rtl="0">
              <a:lnSpc>
                <a:spcPct val="100000"/>
              </a:lnSpc>
              <a:buNone/>
              <a:defRPr/>
            </a:lvl1pPr>
          </a:lstStyle>
          <a:p>
            <a:pPr marL="0" indent="0" rtl="0">
              <a:lnSpc>
                <a:spcPct val="100000"/>
              </a:lnSpc>
              <a:buNone/>
            </a:pPr>
            <a:r>
              <a:rPr lang="pt-BR" sz="1600" noProof="0">
                <a:cs typeface="Biome Light" panose="020B0303030204020804" pitchFamily="34" charset="0"/>
              </a:rPr>
              <a:t>Clique para editar o estilo do texto mestre.</a:t>
            </a:r>
          </a:p>
          <a:p>
            <a:pPr marL="0" indent="0" rtl="0">
              <a:buNone/>
            </a:pPr>
            <a:endParaRPr lang="pt-BR" noProof="0"/>
          </a:p>
        </p:txBody>
      </p:sp>
      <p:sp>
        <p:nvSpPr>
          <p:cNvPr id="17" name="Espaço Reservado para o Número do Slide 70">
            <a:extLst>
              <a:ext uri="{FF2B5EF4-FFF2-40B4-BE49-F238E27FC236}">
                <a16:creationId xmlns:a16="http://schemas.microsoft.com/office/drawing/2014/main" id="{AEC105AD-E933-4969-B038-0ABD6F013167}"/>
              </a:ext>
            </a:extLst>
          </p:cNvPr>
          <p:cNvSpPr txBox="1">
            <a:spLocks/>
          </p:cNvSpPr>
          <p:nvPr userDrawn="1"/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8C2E478F-E849-4A8C-AF1F-CBCC78A7CBFA}" type="slidenum">
              <a:rPr lang="pt-BR" sz="1200" noProof="0" smtClean="0"/>
              <a:pPr rtl="0"/>
              <a:t>‹nº›</a:t>
            </a:fld>
            <a:endParaRPr lang="pt-BR" sz="1200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CB0E4A3-5566-43FE-A59F-2C4F4FE7F3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612038"/>
            <a:ext cx="5897219" cy="884238"/>
          </a:xfrm>
        </p:spPr>
        <p:txBody>
          <a:bodyPr lIns="91440" rIns="91440"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247832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bra de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912AA41C-A030-4521-8130-6A8E4543F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6792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4242487 w 6096000"/>
              <a:gd name="connsiteY2" fmla="*/ 6833286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67922"/>
              <a:gd name="connsiteX1" fmla="*/ 6096000 w 6096000"/>
              <a:gd name="connsiteY1" fmla="*/ 0 h 6867922"/>
              <a:gd name="connsiteX2" fmla="*/ 4228633 w 6096000"/>
              <a:gd name="connsiteY2" fmla="*/ 6867922 h 6867922"/>
              <a:gd name="connsiteX3" fmla="*/ 0 w 6096000"/>
              <a:gd name="connsiteY3" fmla="*/ 6858000 h 6867922"/>
              <a:gd name="connsiteX4" fmla="*/ 0 w 6096000"/>
              <a:gd name="connsiteY4" fmla="*/ 0 h 6867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6867922">
                <a:moveTo>
                  <a:pt x="0" y="0"/>
                </a:moveTo>
                <a:lnTo>
                  <a:pt x="6096000" y="0"/>
                </a:lnTo>
                <a:lnTo>
                  <a:pt x="4228633" y="686792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AABA725B-4BCB-1D48-9C5D-46706B1871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2262874"/>
            <a:ext cx="5251451" cy="1661297"/>
          </a:xfrm>
        </p:spPr>
        <p:txBody>
          <a:bodyPr rtlCol="0" anchor="b"/>
          <a:lstStyle>
            <a:lvl1pPr algn="l">
              <a:defRPr sz="6000" spc="300"/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93C356F-E483-4AFD-856C-13BB8E8A56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1" y="4378137"/>
            <a:ext cx="5251451" cy="36512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401" cap="all" spc="601" baseline="0">
                <a:solidFill>
                  <a:schemeClr val="bg1"/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5289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074E6-E39E-4D19-B91F-8E84F37CBF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92280" y="365128"/>
            <a:ext cx="4018723" cy="573989"/>
          </a:xfrm>
        </p:spPr>
        <p:txBody>
          <a:bodyPr lIns="0" rIns="0" rtlCol="0">
            <a:noAutofit/>
          </a:bodyPr>
          <a:lstStyle>
            <a:lvl1pPr algn="l">
              <a:defRPr sz="3200" spc="300"/>
            </a:lvl1pPr>
          </a:lstStyle>
          <a:p>
            <a:pPr rtl="0"/>
            <a:r>
              <a:rPr lang="pt-BR" noProof="0"/>
              <a:t>TÍTULO DO SLIDE AQUI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7D1B16-7058-45AD-9B19-E19CAF9668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792280" y="1263841"/>
            <a:ext cx="4018723" cy="4636392"/>
          </a:xfrm>
        </p:spPr>
        <p:txBody>
          <a:bodyPr lIns="0" rIns="0" rtlCol="0">
            <a:noAutofit/>
          </a:bodyPr>
          <a:lstStyle>
            <a:lvl1pPr>
              <a:lnSpc>
                <a:spcPct val="150000"/>
              </a:lnSpc>
              <a:spcBef>
                <a:spcPts val="500"/>
              </a:spcBef>
              <a:defRPr sz="1600"/>
            </a:lvl1pPr>
            <a:lvl2pPr>
              <a:lnSpc>
                <a:spcPct val="150000"/>
              </a:lnSpc>
              <a:spcBef>
                <a:spcPts val="500"/>
              </a:spcBef>
              <a:defRPr sz="1401"/>
            </a:lvl2pPr>
            <a:lvl3pPr>
              <a:lnSpc>
                <a:spcPct val="150000"/>
              </a:lnSpc>
              <a:spcBef>
                <a:spcPts val="500"/>
              </a:spcBef>
              <a:defRPr sz="1401"/>
            </a:lvl3pPr>
            <a:lvl4pPr>
              <a:lnSpc>
                <a:spcPct val="150000"/>
              </a:lnSpc>
              <a:spcBef>
                <a:spcPts val="500"/>
              </a:spcBef>
              <a:defRPr sz="1200"/>
            </a:lvl4pPr>
            <a:lvl5pPr>
              <a:lnSpc>
                <a:spcPct val="150000"/>
              </a:lnSpc>
              <a:spcBef>
                <a:spcPts val="500"/>
              </a:spcBef>
              <a:defRPr sz="1200"/>
            </a:lvl5pPr>
          </a:lstStyle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9" name="Espaço Reservado para o Número do Slide 5">
            <a:extLst>
              <a:ext uri="{FF2B5EF4-FFF2-40B4-BE49-F238E27FC236}">
                <a16:creationId xmlns:a16="http://schemas.microsoft.com/office/drawing/2014/main" id="{3DEB48E0-328C-45EE-A8BD-90E6AB2610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5" name="Espaço Reservado para Imagem 4">
            <a:extLst>
              <a:ext uri="{FF2B5EF4-FFF2-40B4-BE49-F238E27FC236}">
                <a16:creationId xmlns:a16="http://schemas.microsoft.com/office/drawing/2014/main" id="{D7CA175D-816E-4F70-96CC-8A1FD0EB16C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36603" y="3651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9" name="Espaço Reservado para Imagem 4">
            <a:extLst>
              <a:ext uri="{FF2B5EF4-FFF2-40B4-BE49-F238E27FC236}">
                <a16:creationId xmlns:a16="http://schemas.microsoft.com/office/drawing/2014/main" id="{323519C8-24DE-471D-85A9-7A8AFACEC45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051300" y="3651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0" name="Espaço Reservado para Imagem 4">
            <a:extLst>
              <a:ext uri="{FF2B5EF4-FFF2-40B4-BE49-F238E27FC236}">
                <a16:creationId xmlns:a16="http://schemas.microsoft.com/office/drawing/2014/main" id="{547F0F1E-7AF5-4B76-928C-7B28010C4F9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6603" y="24225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Imagem 4">
            <a:extLst>
              <a:ext uri="{FF2B5EF4-FFF2-40B4-BE49-F238E27FC236}">
                <a16:creationId xmlns:a16="http://schemas.microsoft.com/office/drawing/2014/main" id="{063D0E8E-9491-4AF0-918D-A0B782C5FD6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51300" y="24225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2" name="Espaço Reservado para Imagem 4">
            <a:extLst>
              <a:ext uri="{FF2B5EF4-FFF2-40B4-BE49-F238E27FC236}">
                <a16:creationId xmlns:a16="http://schemas.microsoft.com/office/drawing/2014/main" id="{042F54CB-9200-4D74-968A-0A3E5871D9E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36603" y="44799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3" name="Espaço Reservado para Imagem 4">
            <a:extLst>
              <a:ext uri="{FF2B5EF4-FFF2-40B4-BE49-F238E27FC236}">
                <a16:creationId xmlns:a16="http://schemas.microsoft.com/office/drawing/2014/main" id="{1D925119-27E3-496E-86BC-23416F94FB6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051300" y="44799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DF93AF7-D4DC-42B5-8A4F-B5F3ABBB03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781679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1753968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45D17-D652-4766-B11C-2E8D8390D9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767794"/>
            <a:ext cx="11002963" cy="823913"/>
          </a:xfrm>
        </p:spPr>
        <p:txBody>
          <a:bodyPr rtlCol="0">
            <a:noAutofit/>
          </a:bodyPr>
          <a:lstStyle>
            <a:lvl1pPr>
              <a:defRPr sz="4800" spc="3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BC7A58C-70BA-43E5-BD90-83ADB63B0C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0F8A60B7-2499-42C6-8A74-ACDAE24574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45263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C179BAC-E989-4203-B9B4-6628036548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3" y="4607137"/>
            <a:ext cx="4114800" cy="421480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>
              <a:defRPr sz="1401" spc="300" baseline="0">
                <a:latin typeface="+mn-lt"/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60CCC81E-A013-4315-AD13-97BA3AA955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78757" y="1569722"/>
            <a:ext cx="9234489" cy="2651443"/>
          </a:xfrm>
        </p:spPr>
        <p:txBody>
          <a:bodyPr rtlCol="0"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79555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na do Conteú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2">
            <a:extLst>
              <a:ext uri="{FF2B5EF4-FFF2-40B4-BE49-F238E27FC236}">
                <a16:creationId xmlns:a16="http://schemas.microsoft.com/office/drawing/2014/main" id="{0EF11611-8537-47CC-87AC-2E25428B7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1"/>
            <a:ext cx="11002963" cy="1623218"/>
          </a:xfrm>
        </p:spPr>
        <p:txBody>
          <a:bodyPr rtlCol="0" anchor="ctr">
            <a:noAutofit/>
          </a:bodyPr>
          <a:lstStyle/>
          <a:p>
            <a:pPr algn="ctr" rtl="0"/>
            <a:r>
              <a:rPr lang="pt-BR" sz="4800" noProof="0"/>
              <a:t>Clique para editar o estilo de título Mestre</a:t>
            </a:r>
          </a:p>
        </p:txBody>
      </p:sp>
      <p:sp>
        <p:nvSpPr>
          <p:cNvPr id="19" name="Espaço Reservado para Imagem 17">
            <a:extLst>
              <a:ext uri="{FF2B5EF4-FFF2-40B4-BE49-F238E27FC236}">
                <a16:creationId xmlns:a16="http://schemas.microsoft.com/office/drawing/2014/main" id="{D1A63A52-1E65-414B-BBC3-D31F515791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78604" y="1638300"/>
            <a:ext cx="5156201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8" name="Espaço Reservado para Imagem 17">
            <a:extLst>
              <a:ext uri="{FF2B5EF4-FFF2-40B4-BE49-F238E27FC236}">
                <a16:creationId xmlns:a16="http://schemas.microsoft.com/office/drawing/2014/main" id="{ED7E0E1A-1E64-4A9A-9C8B-69486BD112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902" y="1638300"/>
            <a:ext cx="5156201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0" name="Espaço reservado para texto 3">
            <a:extLst>
              <a:ext uri="{FF2B5EF4-FFF2-40B4-BE49-F238E27FC236}">
                <a16:creationId xmlns:a16="http://schemas.microsoft.com/office/drawing/2014/main" id="{1E462965-19D7-4A65-B394-9AE76A5B48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69109" y="3864355"/>
            <a:ext cx="5157787" cy="494506"/>
          </a:xfrm>
        </p:spPr>
        <p:txBody>
          <a:bodyPr rtlCol="0">
            <a:noAutofit/>
          </a:bodyPr>
          <a:lstStyle>
            <a:lvl1pPr marL="0" indent="0">
              <a:buNone/>
              <a:defRPr sz="2400"/>
            </a:lvl1pPr>
          </a:lstStyle>
          <a:p>
            <a:pPr lvl="0" rtl="0"/>
            <a:r>
              <a:rPr lang="pt-BR" spc="300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1" name="Espaço reservado para conteúdo 4">
            <a:extLst>
              <a:ext uri="{FF2B5EF4-FFF2-40B4-BE49-F238E27FC236}">
                <a16:creationId xmlns:a16="http://schemas.microsoft.com/office/drawing/2014/main" id="{FAEC14D1-0BEA-4D9A-9D96-A56B6A9B07A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9109" y="4531139"/>
            <a:ext cx="5157787" cy="2039144"/>
          </a:xfrm>
        </p:spPr>
        <p:txBody>
          <a:bodyPr rtlCol="0">
            <a:noAutofit/>
          </a:bodyPr>
          <a:lstStyle/>
          <a:p>
            <a:pPr lvl="0" rt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t-BR" sz="1401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2" name="Espaço Reservado para Texto 5">
            <a:extLst>
              <a:ext uri="{FF2B5EF4-FFF2-40B4-BE49-F238E27FC236}">
                <a16:creationId xmlns:a16="http://schemas.microsoft.com/office/drawing/2014/main" id="{1507BB47-1AB4-42F2-99FF-453A0622B81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565109" y="3864355"/>
            <a:ext cx="5183188" cy="494506"/>
          </a:xfrm>
        </p:spPr>
        <p:txBody>
          <a:bodyPr rtlCol="0">
            <a:noAutofit/>
          </a:bodyPr>
          <a:lstStyle>
            <a:lvl1pPr marL="0" indent="0">
              <a:buNone/>
              <a:defRPr sz="2400"/>
            </a:lvl1pPr>
          </a:lstStyle>
          <a:p>
            <a:pPr lvl="0" rtl="0"/>
            <a:r>
              <a:rPr lang="pt-BR" spc="300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4" name="Espaço Reservado para Conteúdo 6">
            <a:extLst>
              <a:ext uri="{FF2B5EF4-FFF2-40B4-BE49-F238E27FC236}">
                <a16:creationId xmlns:a16="http://schemas.microsoft.com/office/drawing/2014/main" id="{438D6EEA-A0DB-4B5F-8F41-A9C1F2C094C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565109" y="4531139"/>
            <a:ext cx="5183188" cy="2039144"/>
          </a:xfrm>
        </p:spPr>
        <p:txBody>
          <a:bodyPr rtlCol="0">
            <a:noAutofit/>
          </a:bodyPr>
          <a:lstStyle/>
          <a:p>
            <a:pPr lvl="0" rt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t-BR" sz="1401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20" name="Espaço Reservado para o Número do Slide 5">
            <a:extLst>
              <a:ext uri="{FF2B5EF4-FFF2-40B4-BE49-F238E27FC236}">
                <a16:creationId xmlns:a16="http://schemas.microsoft.com/office/drawing/2014/main" id="{A4909F59-7529-454A-A1EF-3CC1EADE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9271" y="6468306"/>
            <a:ext cx="443948" cy="365125"/>
          </a:xfrm>
        </p:spPr>
        <p:txBody>
          <a:bodyPr rtlCol="0">
            <a:noAutofit/>
          </a:bodyPr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27083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na do Conteú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">
            <a:extLst>
              <a:ext uri="{FF2B5EF4-FFF2-40B4-BE49-F238E27FC236}">
                <a16:creationId xmlns:a16="http://schemas.microsoft.com/office/drawing/2014/main" id="{6186F91B-547E-43BC-9BCE-04619DAAFE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1"/>
            <a:ext cx="11002963" cy="1623218"/>
          </a:xfrm>
        </p:spPr>
        <p:txBody>
          <a:bodyPr rtlCol="0" anchor="ctr">
            <a:noAutofit/>
          </a:bodyPr>
          <a:lstStyle/>
          <a:p>
            <a:pPr algn="ctr" rtl="0"/>
            <a:r>
              <a:rPr lang="pt-BR" sz="4800" noProof="0"/>
              <a:t>Clique para editar o estilo de título Mestre</a:t>
            </a:r>
          </a:p>
        </p:txBody>
      </p:sp>
      <p:sp>
        <p:nvSpPr>
          <p:cNvPr id="28" name="Espaço Reservado para Texto 27">
            <a:extLst>
              <a:ext uri="{FF2B5EF4-FFF2-40B4-BE49-F238E27FC236}">
                <a16:creationId xmlns:a16="http://schemas.microsoft.com/office/drawing/2014/main" id="{D635DFA1-45D2-4EFE-8BB2-BE96634669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60123" y="3669506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 dirty="0"/>
              <a:t>CLIQUE PARA EDITAR OS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24" name="Espaço Reservado para Imagem 23">
            <a:extLst>
              <a:ext uri="{FF2B5EF4-FFF2-40B4-BE49-F238E27FC236}">
                <a16:creationId xmlns:a16="http://schemas.microsoft.com/office/drawing/2014/main" id="{2F2918FE-A84E-4303-AEF3-4FD66CDD73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60440" y="1624013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5" name="Espaço Reservado para Imagem 23">
            <a:extLst>
              <a:ext uri="{FF2B5EF4-FFF2-40B4-BE49-F238E27FC236}">
                <a16:creationId xmlns:a16="http://schemas.microsoft.com/office/drawing/2014/main" id="{E2401025-9BC9-4BDD-97DA-CA763CF846B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42156" y="1623220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6" name="Espaço Reservado para Imagem 23">
            <a:extLst>
              <a:ext uri="{FF2B5EF4-FFF2-40B4-BE49-F238E27FC236}">
                <a16:creationId xmlns:a16="http://schemas.microsoft.com/office/drawing/2014/main" id="{B7C4AAB6-897A-4ABD-AD50-2D86B197E91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22923" y="1623220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9" name="Espaço Reservado para Texto 27">
            <a:extLst>
              <a:ext uri="{FF2B5EF4-FFF2-40B4-BE49-F238E27FC236}">
                <a16:creationId xmlns:a16="http://schemas.microsoft.com/office/drawing/2014/main" id="{790D65EC-6EB4-4594-91E9-5C3DE7C3B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41840" y="3681412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/>
              <a:t>CLIQUE PARA EDITAR OS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30" name="Espaço Reservado para Texto 27">
            <a:extLst>
              <a:ext uri="{FF2B5EF4-FFF2-40B4-BE49-F238E27FC236}">
                <a16:creationId xmlns:a16="http://schemas.microsoft.com/office/drawing/2014/main" id="{611CF730-D055-47C2-A626-299F429D41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22920" y="3681412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/>
              <a:t>CLIQUE PARA EDITAR OS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31" name="Espaço reservado para o número do slide 5">
            <a:extLst>
              <a:ext uri="{FF2B5EF4-FFF2-40B4-BE49-F238E27FC236}">
                <a16:creationId xmlns:a16="http://schemas.microsoft.com/office/drawing/2014/main" id="{F09E06A6-BFDD-42BD-BA69-2CD3BEF0F7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549271" y="6468306"/>
            <a:ext cx="443948" cy="365125"/>
          </a:xfrm>
        </p:spPr>
        <p:txBody>
          <a:bodyPr rtlCol="0">
            <a:noAutofit/>
          </a:bodyPr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145592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305F96C-D634-4A69-95EC-3D002BD68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519" y="365127"/>
            <a:ext cx="11002963" cy="8239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7757E98-D0FB-43E3-98BC-711F6A2F5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519" y="1365813"/>
            <a:ext cx="10989920" cy="4811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A65B72-2E86-4BA3-94F2-3ADFA40B7A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73C1F3FD-3DB9-46B7-85E1-E8B8878A4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69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1" r:id="rId3"/>
    <p:sldLayoutId id="2147483651" r:id="rId4"/>
    <p:sldLayoutId id="2147483660" r:id="rId5"/>
    <p:sldLayoutId id="2147483677" r:id="rId6"/>
    <p:sldLayoutId id="2147483666" r:id="rId7"/>
    <p:sldLayoutId id="2147483679" r:id="rId8"/>
    <p:sldLayoutId id="2147483653" r:id="rId9"/>
    <p:sldLayoutId id="2147483678" r:id="rId10"/>
    <p:sldLayoutId id="2147483680" r:id="rId11"/>
  </p:sldLayoutIdLst>
  <p:hf hdr="0" dt="0"/>
  <p:txStyles>
    <p:titleStyle>
      <a:lvl1pPr algn="ctr" defTabSz="914411" rtl="0" eaLnBrk="1" latinLnBrk="0" hangingPunct="1">
        <a:lnSpc>
          <a:spcPct val="10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150000"/>
        </a:lnSpc>
        <a:spcBef>
          <a:spcPts val="100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orbrazao.com.b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igorbrazao.com.br/recuperacao-judicial-transportes-blanco-e-unirio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9AB29DBC-55D3-49D9-BB44-4936739C4B5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alphaModFix amt="50000"/>
          </a:blip>
          <a:srcRect/>
          <a:stretch/>
        </p:blipFill>
        <p:spPr>
          <a:xfrm>
            <a:off x="0" y="1117234"/>
            <a:ext cx="12192000" cy="4623536"/>
          </a:xfrm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79DC1498-E692-42BA-B69F-6D37E6CFA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TRANSPORTES BLANCO E UNIRIO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0AE828D-1E63-455F-949D-0C5454A7FE8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r>
              <a:rPr lang="pt-BR" dirty="0"/>
              <a:t>10/02/2024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5D865526-EC39-4780-A2A8-274A80A5C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602" y="3608511"/>
            <a:ext cx="4114800" cy="989436"/>
          </a:xfrm>
        </p:spPr>
        <p:txBody>
          <a:bodyPr rtlCol="0"/>
          <a:lstStyle/>
          <a:p>
            <a:pPr rtl="0"/>
            <a:r>
              <a:rPr lang="pt-BR" dirty="0"/>
              <a:t>29º RMA – Relatório mensal do administrador judicial</a:t>
            </a:r>
          </a:p>
        </p:txBody>
      </p:sp>
      <p:pic>
        <p:nvPicPr>
          <p:cNvPr id="13" name="Imagem 12" descr="Logotipo, nome da empresa&#10;&#10;Descrição gerada automaticamente">
            <a:extLst>
              <a:ext uri="{FF2B5EF4-FFF2-40B4-BE49-F238E27FC236}">
                <a16:creationId xmlns:a16="http://schemas.microsoft.com/office/drawing/2014/main" id="{9B431558-7CF8-4908-8940-C0D16EF296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836" y="5897879"/>
            <a:ext cx="960121" cy="96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832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10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E01AE60-49AA-4BF2-B5E3-9B5AB9552B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19447" b="-685"/>
          <a:stretch/>
        </p:blipFill>
        <p:spPr>
          <a:xfrm>
            <a:off x="1779408" y="2166810"/>
            <a:ext cx="6783568" cy="411480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21FBFC8E-C6ED-4998-BF09-388D5B460062}"/>
              </a:ext>
            </a:extLst>
          </p:cNvPr>
          <p:cNvSpPr txBox="1"/>
          <p:nvPr/>
        </p:nvSpPr>
        <p:spPr>
          <a:xfrm flipH="1">
            <a:off x="8419008" y="4224210"/>
            <a:ext cx="1993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FONTES DE FINANCIAMENTOS</a:t>
            </a:r>
          </a:p>
        </p:txBody>
      </p:sp>
    </p:spTree>
    <p:extLst>
      <p:ext uri="{BB962C8B-B14F-4D97-AF65-F5344CB8AC3E}">
        <p14:creationId xmlns:p14="http://schemas.microsoft.com/office/powerpoint/2010/main" val="2260773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BALANÇO PATRIMONIAL: set/23-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dezembro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11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E27C5AA4-4345-4BED-FE63-2DAB0AF095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031" y="1800518"/>
            <a:ext cx="6973554" cy="4655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19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DEMONSTRAÇÃO DO RESULTADO DO EXERCÍCIO: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jan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/23-dez/23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12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DF4A46D9-2961-6FA8-87F6-EC5BBE5D3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44" y="2775431"/>
            <a:ext cx="12037708" cy="1448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588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INDICADORES DE DESEMPENHO ECONOMICO-FINANCEIRO: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jun</a:t>
            </a:r>
            <a:r>
              <a:rPr lang="en-US" sz="2200" dirty="0">
                <a:solidFill>
                  <a:srgbClr val="FFFFFF"/>
                </a:solidFill>
              </a:rPr>
              <a:t>/23 – </a:t>
            </a:r>
            <a:r>
              <a:rPr lang="en-US" sz="2200" dirty="0" err="1">
                <a:solidFill>
                  <a:srgbClr val="FFFFFF"/>
                </a:solidFill>
              </a:rPr>
              <a:t>dezembro</a:t>
            </a:r>
            <a:r>
              <a:rPr lang="en-US" sz="2200" dirty="0">
                <a:solidFill>
                  <a:srgbClr val="FFFFFF"/>
                </a:solidFill>
              </a:rPr>
              <a:t>/23</a:t>
            </a:r>
            <a:endParaRPr lang="en-US" sz="2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2" name="Imagem 21">
            <a:extLst>
              <a:ext uri="{FF2B5EF4-FFF2-40B4-BE49-F238E27FC236}">
                <a16:creationId xmlns:a16="http://schemas.microsoft.com/office/drawing/2014/main" id="{F6580B2F-306E-CF67-7C2A-4D56CF07B8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686" y="3681744"/>
            <a:ext cx="10144623" cy="2773920"/>
          </a:xfrm>
          <a:prstGeom prst="rect">
            <a:avLst/>
          </a:prstGeom>
        </p:spPr>
      </p:pic>
      <p:pic>
        <p:nvPicPr>
          <p:cNvPr id="23" name="Imagem 22">
            <a:extLst>
              <a:ext uri="{FF2B5EF4-FFF2-40B4-BE49-F238E27FC236}">
                <a16:creationId xmlns:a16="http://schemas.microsoft.com/office/drawing/2014/main" id="{4F1E781C-2872-F5A2-5851-335C967BDD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686" y="2084614"/>
            <a:ext cx="10129157" cy="1344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197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INDICADORES DE DESEMPENHO ECONOMICO-FINANCEIRO: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dezembro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- 2023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14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11F44601-BC65-48A9-A089-6AF613A04583}"/>
              </a:ext>
            </a:extLst>
          </p:cNvPr>
          <p:cNvSpPr txBox="1"/>
          <p:nvPr/>
        </p:nvSpPr>
        <p:spPr>
          <a:xfrm>
            <a:off x="545432" y="1762148"/>
            <a:ext cx="515753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Da Análise dos Indicadores:</a:t>
            </a:r>
          </a:p>
          <a:p>
            <a:endParaRPr lang="pt-BR" dirty="0"/>
          </a:p>
          <a:p>
            <a:r>
              <a:rPr lang="pt-BR" sz="1600" dirty="0"/>
              <a:t>Em dezembro de 2023, houve redução da receita bruta em 1,48%, aumento dos custos em 40,92% e redução no lucro bruto de 191,31%. Houve redução das despesas operacionais em 2,58%, gerando prejuízo líquido de R$2.130.873,45 no mês.</a:t>
            </a:r>
          </a:p>
          <a:p>
            <a:endParaRPr lang="pt-BR" sz="1600" dirty="0"/>
          </a:p>
          <a:p>
            <a:r>
              <a:rPr lang="pt-BR" sz="1600" dirty="0"/>
              <a:t>Houve, ainda, redução das despesas financeiras em 47,09%, com resultado financeiro líquido negativo de R$74.809,91.</a:t>
            </a:r>
          </a:p>
          <a:p>
            <a:endParaRPr lang="pt-BR" sz="1600" dirty="0"/>
          </a:p>
          <a:p>
            <a:endParaRPr lang="pt-BR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BCB95440-5484-4B53-A78E-83C0442482F8}"/>
              </a:ext>
            </a:extLst>
          </p:cNvPr>
          <p:cNvSpPr txBox="1"/>
          <p:nvPr/>
        </p:nvSpPr>
        <p:spPr>
          <a:xfrm>
            <a:off x="6124876" y="2285511"/>
            <a:ext cx="5157537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O mês de dezembro de 2023, assim como o de outubro, apresentam resultados péssimos, com operação das </a:t>
            </a:r>
            <a:r>
              <a:rPr lang="pt-BR" sz="1600" dirty="0" err="1"/>
              <a:t>recuperandas</a:t>
            </a:r>
            <a:r>
              <a:rPr lang="pt-BR" sz="1600" dirty="0"/>
              <a:t> gerando prejuízo de alta monta. </a:t>
            </a:r>
          </a:p>
          <a:p>
            <a:endParaRPr lang="pt-BR" sz="1600" dirty="0"/>
          </a:p>
          <a:p>
            <a:r>
              <a:rPr lang="pt-BR" sz="1600" dirty="0"/>
              <a:t>O custo dos serviços prestados superiores a receita no mês chama bastante atenção e se faz necessário que providências sejam tomadas para que a operação se torne viável e capaz de ser cumprido o Plano de Pagamentos dos Credores.</a:t>
            </a:r>
          </a:p>
          <a:p>
            <a:endParaRPr lang="pt-BR" sz="1600" dirty="0"/>
          </a:p>
          <a:p>
            <a:endParaRPr lang="pt-BR" sz="1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2908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OBSERVAÇÕES e </a:t>
            </a:r>
            <a:r>
              <a:rPr lang="en-US" sz="4800" dirty="0" err="1">
                <a:solidFill>
                  <a:srgbClr val="FFFFFF"/>
                </a:solidFill>
              </a:rPr>
              <a:t>eventos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marL="0" marR="0" lvl="0" indent="0" algn="ctr" defTabSz="914411" rtl="0" eaLnBrk="1" fontAlgn="auto" latinLnBrk="0" hangingPunct="1">
              <a:lnSpc>
                <a:spcPct val="120000"/>
              </a:lnSpc>
              <a:spcBef>
                <a:spcPts val="1001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all" spc="60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TB TRANSPORTES BLANCO EIRELI </a:t>
            </a:r>
            <a:endParaRPr kumimoji="0" lang="pt-BR" sz="1800" b="0" i="0" u="none" strike="noStrike" kern="1200" cap="all" spc="601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11" rtl="0" eaLnBrk="1" fontAlgn="auto" latinLnBrk="0" hangingPunct="1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all" spc="60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UNIRIO TRANSPORTES EIRELI</a:t>
            </a:r>
            <a:endParaRPr kumimoji="0" lang="en-US" sz="2400" b="0" i="0" u="none" strike="noStrike" kern="1200" cap="all" spc="601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15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29461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2E17E911-875F-4DE5-8699-99D9F1805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68579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4"/>
            <a:ext cx="2501979" cy="4037842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7"/>
            <a:ext cx="3201365" cy="3387497"/>
          </a:xfrm>
        </p:spPr>
        <p:txBody>
          <a:bodyPr vert="horz" lIns="91440" tIns="45721" rIns="91440" bIns="45721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</a:rPr>
              <a:t>OBSERVAÇÕES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3564" y="2025628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16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DCD789B-A27B-4BCB-8EE2-6FB4B1D8AE3D}"/>
              </a:ext>
            </a:extLst>
          </p:cNvPr>
          <p:cNvSpPr txBox="1"/>
          <p:nvPr/>
        </p:nvSpPr>
        <p:spPr>
          <a:xfrm>
            <a:off x="4791062" y="433278"/>
            <a:ext cx="6647689" cy="649716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pt-BR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Há necessidade da a publicação do Edital referente ao art.7º §2º, para que se abra a fase judicial do processo </a:t>
            </a:r>
            <a:r>
              <a:rPr lang="pt-BR" sz="1600" dirty="0" err="1"/>
              <a:t>recuperacional</a:t>
            </a:r>
            <a:r>
              <a:rPr lang="pt-BR" sz="1600" dirty="0"/>
              <a:t>, com prazos para impugnação, caso entendido pelo credor, referente a lista de credores apresentada pelo Administrador Judicial.</a:t>
            </a:r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Há uma renegociação do passivo fiscal em curso, a qual será informada pelas </a:t>
            </a:r>
            <a:r>
              <a:rPr lang="pt-BR" sz="1600" dirty="0" err="1"/>
              <a:t>recuperandas</a:t>
            </a:r>
            <a:r>
              <a:rPr lang="pt-BR" sz="1600" dirty="0"/>
              <a:t> quando houver a efetiva conclusão do acordo.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Houve informação referente ao acordo realizado no CAEX e pedido de exclusão dos créditos trabalhistas dos créditos sujeitos a recuperação judicial.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É, portanto, necessária a adequação da documentação contábil com o ajuste dos créditos devidos pelas </a:t>
            </a:r>
            <a:r>
              <a:rPr lang="pt-BR" sz="1600" dirty="0" err="1"/>
              <a:t>recuperandas</a:t>
            </a:r>
            <a:r>
              <a:rPr lang="pt-BR" sz="1600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04773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3" name="Rectangle 7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EVENTOS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1"/>
                </a:spcAft>
                <a:defRPr/>
              </a:pPr>
              <a:t>17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6636D201-1B5F-4B1B-9171-087C13EA8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431890"/>
              </p:ext>
            </p:extLst>
          </p:nvPr>
        </p:nvGraphicFramePr>
        <p:xfrm>
          <a:off x="1067509" y="1966293"/>
          <a:ext cx="9876736" cy="4803816"/>
        </p:xfrm>
        <a:graphic>
          <a:graphicData uri="http://schemas.openxmlformats.org/drawingml/2006/table">
            <a:tbl>
              <a:tblPr firstRow="1" firstCol="1" bandRow="1"/>
              <a:tblGrid>
                <a:gridCol w="1130259">
                  <a:extLst>
                    <a:ext uri="{9D8B030D-6E8A-4147-A177-3AD203B41FA5}">
                      <a16:colId xmlns:a16="http://schemas.microsoft.com/office/drawing/2014/main" val="2415503589"/>
                    </a:ext>
                  </a:extLst>
                </a:gridCol>
                <a:gridCol w="1545998">
                  <a:extLst>
                    <a:ext uri="{9D8B030D-6E8A-4147-A177-3AD203B41FA5}">
                      <a16:colId xmlns:a16="http://schemas.microsoft.com/office/drawing/2014/main" val="2283128206"/>
                    </a:ext>
                  </a:extLst>
                </a:gridCol>
                <a:gridCol w="5286066">
                  <a:extLst>
                    <a:ext uri="{9D8B030D-6E8A-4147-A177-3AD203B41FA5}">
                      <a16:colId xmlns:a16="http://schemas.microsoft.com/office/drawing/2014/main" val="81187866"/>
                    </a:ext>
                  </a:extLst>
                </a:gridCol>
                <a:gridCol w="493774">
                  <a:extLst>
                    <a:ext uri="{9D8B030D-6E8A-4147-A177-3AD203B41FA5}">
                      <a16:colId xmlns:a16="http://schemas.microsoft.com/office/drawing/2014/main" val="1297814889"/>
                    </a:ext>
                  </a:extLst>
                </a:gridCol>
                <a:gridCol w="1420639">
                  <a:extLst>
                    <a:ext uri="{9D8B030D-6E8A-4147-A177-3AD203B41FA5}">
                      <a16:colId xmlns:a16="http://schemas.microsoft.com/office/drawing/2014/main" val="3949632300"/>
                    </a:ext>
                  </a:extLst>
                </a:gridCol>
              </a:tblGrid>
              <a:tr h="24734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Prevista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da Ocorrência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EVENTO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Fls.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Lei 11.101/05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05114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15/03/2021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15/03/2021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Distribuição do pedido de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103536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15/03/2021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29/04/2021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Deferimento do Processamento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729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52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624194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05/07/2021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05/07/2021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Termo de Compromisso da Administradora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968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660554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30/04/2021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17/05/2021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Deferimento do Processamento da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734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269819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17/05/2021</a:t>
                      </a:r>
                      <a:endParaRPr lang="pt-BR" sz="1200" b="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25/10/2021</a:t>
                      </a: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 de Convocação de Credores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1831-1869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52,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892811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b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09/11/2021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das Habilitações/Divergências administrativas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89703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17/07/2021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12/07/2021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do Plano de Recuperação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985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993303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14/01/2022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11/01/2022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 Relação de Credores do AJ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§ 2º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42342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25/10/2021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Edital: Aviso do Plano e Lista de Credores do AJ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II e Art. 53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868569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das Impugnações Judiciais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8º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30882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24/11/2021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de objeções ao Plano de Recuperação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1843-1870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55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822326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para realização da AGC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56,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925310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Edital: Convocação AGC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36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784825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Assembleia Geral de Credores - 1ª Convocação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37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96801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Assembleia Geral de Credores - 2ª Convocação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37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83188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Encerramento do Período de Suspensão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6º, § 4º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470900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Outros (constatação prévia / outras assembleias / etc.)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716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223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8D0D6D3E-D7F9-4591-9CA9-DDF4DB1F7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68579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41" y="1012536"/>
            <a:ext cx="4613300" cy="3163225"/>
          </a:xfrm>
        </p:spPr>
        <p:txBody>
          <a:bodyPr vert="horz" lIns="91440" tIns="45721" rIns="91440" bIns="45721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800" dirty="0"/>
              <a:t>RECUPERAÇÃO JUDICIAL TRANSPORTES BLANCO E UNIRIO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5118" cy="365760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</a:rPr>
              <a:t>Administrador Judicial: Igor Brazão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5" y="-2"/>
            <a:ext cx="4068665" cy="6858000"/>
          </a:xfrm>
          <a:prstGeom prst="rect">
            <a:avLst/>
          </a:prstGeom>
          <a:gradFill>
            <a:gsLst>
              <a:gs pos="26000">
                <a:srgbClr val="000000"/>
              </a:gs>
              <a:gs pos="100000">
                <a:schemeClr val="accent1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7" y="-2"/>
            <a:ext cx="3611463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6000"/>
                </a:schemeClr>
              </a:gs>
              <a:gs pos="100000">
                <a:srgbClr val="000000">
                  <a:alpha val="5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30723" y="-107389"/>
            <a:ext cx="3853890" cy="4068665"/>
          </a:xfrm>
          <a:prstGeom prst="rect">
            <a:avLst/>
          </a:prstGeom>
          <a:gradFill>
            <a:gsLst>
              <a:gs pos="0">
                <a:srgbClr val="000000">
                  <a:alpha val="34000"/>
                </a:srgbClr>
              </a:gs>
              <a:gs pos="96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pic>
        <p:nvPicPr>
          <p:cNvPr id="7" name="Imagem 6" descr="Logotipo, nome da empresa&#10;&#10;Descrição gerada automaticamente">
            <a:extLst>
              <a:ext uri="{FF2B5EF4-FFF2-40B4-BE49-F238E27FC236}">
                <a16:creationId xmlns:a16="http://schemas.microsoft.com/office/drawing/2014/main" id="{FDF01CAF-D9FC-42E9-9322-E0D02E76D4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3" b="-3"/>
          <a:stretch/>
        </p:blipFill>
        <p:spPr>
          <a:xfrm>
            <a:off x="5745252" y="847035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18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5" name="Título 2">
            <a:extLst>
              <a:ext uri="{FF2B5EF4-FFF2-40B4-BE49-F238E27FC236}">
                <a16:creationId xmlns:a16="http://schemas.microsoft.com/office/drawing/2014/main" id="{5BC59031-0E3D-4D2F-B194-A4045030A0C4}"/>
              </a:ext>
            </a:extLst>
          </p:cNvPr>
          <p:cNvSpPr txBox="1">
            <a:spLocks/>
          </p:cNvSpPr>
          <p:nvPr/>
        </p:nvSpPr>
        <p:spPr>
          <a:xfrm>
            <a:off x="7052675" y="1926946"/>
            <a:ext cx="3754018" cy="1600197"/>
          </a:xfrm>
          <a:prstGeom prst="rect">
            <a:avLst/>
          </a:prstGeom>
        </p:spPr>
        <p:txBody>
          <a:bodyPr vert="horz" lIns="91440" tIns="45721" rIns="91440" bIns="45721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kern="1200" cap="all" spc="3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2100" dirty="0">
                <a:solidFill>
                  <a:schemeClr val="bg1"/>
                </a:solidFill>
              </a:rPr>
              <a:t>ADMINISTRADOR JUDICIAL</a:t>
            </a:r>
          </a:p>
        </p:txBody>
      </p:sp>
      <p:sp>
        <p:nvSpPr>
          <p:cNvPr id="16" name="Título 2">
            <a:extLst>
              <a:ext uri="{FF2B5EF4-FFF2-40B4-BE49-F238E27FC236}">
                <a16:creationId xmlns:a16="http://schemas.microsoft.com/office/drawing/2014/main" id="{6A822A9B-0FEB-4A2E-AB9D-79C93DAACB57}"/>
              </a:ext>
            </a:extLst>
          </p:cNvPr>
          <p:cNvSpPr txBox="1">
            <a:spLocks/>
          </p:cNvSpPr>
          <p:nvPr/>
        </p:nvSpPr>
        <p:spPr>
          <a:xfrm>
            <a:off x="1043257" y="4604006"/>
            <a:ext cx="4756161" cy="1846222"/>
          </a:xfrm>
          <a:prstGeom prst="rect">
            <a:avLst/>
          </a:prstGeom>
        </p:spPr>
        <p:txBody>
          <a:bodyPr vert="horz" lIns="91440" tIns="45721" rIns="91440" bIns="45721" rtlCol="0" anchor="t">
            <a:normAutofit fontScale="62500" lnSpcReduction="2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kern="1200" cap="all" spc="3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/>
              <a:t>Site: </a:t>
            </a:r>
            <a:r>
              <a:rPr lang="en-US" sz="21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www.igorbrazao.com.br</a:t>
            </a:r>
            <a:endParaRPr lang="en-US" sz="21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 err="1"/>
              <a:t>Página</a:t>
            </a:r>
            <a:r>
              <a:rPr lang="en-US" sz="2100" dirty="0"/>
              <a:t>:</a:t>
            </a:r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>
                <a:hlinkClick r:id="rId4"/>
              </a:rPr>
              <a:t>www.igorbrazao.com.br/recuperacao-judicial-transportes-blanco-e-unirio/</a:t>
            </a:r>
            <a:endParaRPr lang="en-US" sz="2100" dirty="0"/>
          </a:p>
          <a:p>
            <a:pPr>
              <a:lnSpc>
                <a:spcPct val="90000"/>
              </a:lnSpc>
            </a:pPr>
            <a:br>
              <a:rPr lang="en-US" sz="2100" dirty="0"/>
            </a:br>
            <a:r>
              <a:rPr lang="en-US" sz="2100" dirty="0" err="1"/>
              <a:t>Contatos</a:t>
            </a:r>
            <a:r>
              <a:rPr lang="en-US" sz="2100" dirty="0"/>
              <a:t>:</a:t>
            </a:r>
          </a:p>
          <a:p>
            <a:pPr>
              <a:lnSpc>
                <a:spcPct val="90000"/>
              </a:lnSpc>
            </a:pPr>
            <a:br>
              <a:rPr lang="en-US" sz="2100" dirty="0"/>
            </a:br>
            <a:r>
              <a:rPr lang="en-US" sz="2100" dirty="0"/>
              <a:t>(21) 2484-0464/9.9326-2984</a:t>
            </a:r>
          </a:p>
        </p:txBody>
      </p:sp>
    </p:spTree>
    <p:extLst>
      <p:ext uri="{BB962C8B-B14F-4D97-AF65-F5344CB8AC3E}">
        <p14:creationId xmlns:p14="http://schemas.microsoft.com/office/powerpoint/2010/main" val="23193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4E2ED6F9-63C3-4A8D-9BB4-1EA6253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6D72081E-AD41-4FBB-B02B-698A68DBCA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8" y="4218909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11">
              <a:defRPr/>
            </a:pPr>
            <a:endParaRPr lang="en-US" sz="1801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4495466"/>
            <a:ext cx="3611881" cy="1536192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300" dirty="0"/>
              <a:t>1ª Vara Cível De </a:t>
            </a:r>
            <a:r>
              <a:rPr lang="en-US" sz="1300" dirty="0" err="1"/>
              <a:t>Queimados</a:t>
            </a:r>
            <a:r>
              <a:rPr lang="en-US" sz="1300" dirty="0"/>
              <a:t>/RJ</a:t>
            </a:r>
            <a:br>
              <a:rPr lang="en-US" sz="1300" dirty="0"/>
            </a:br>
            <a:r>
              <a:rPr lang="en-US" sz="1300" dirty="0" err="1"/>
              <a:t>Processo</a:t>
            </a:r>
            <a:r>
              <a:rPr lang="en-US" sz="1300" dirty="0"/>
              <a:t>: 0001573-32.2021.8.19.0067</a:t>
            </a:r>
            <a:br>
              <a:rPr lang="en-US" sz="1300" dirty="0"/>
            </a:br>
            <a:r>
              <a:rPr lang="en-US" sz="1300" dirty="0" err="1"/>
              <a:t>Recuperação</a:t>
            </a:r>
            <a:r>
              <a:rPr lang="en-US" sz="1300" dirty="0"/>
              <a:t> Judicial: </a:t>
            </a:r>
            <a:br>
              <a:rPr lang="en-US" sz="1300" dirty="0"/>
            </a:br>
            <a:r>
              <a:rPr lang="en-US" sz="1300" dirty="0"/>
              <a:t>TB TRANSPORTES BLANCO EIRELI </a:t>
            </a:r>
            <a:br>
              <a:rPr lang="en-US" sz="1300" dirty="0"/>
            </a:br>
            <a:r>
              <a:rPr lang="en-US" sz="1300" dirty="0"/>
              <a:t>UNIRIO TRANSPORTES EIRELI</a:t>
            </a:r>
          </a:p>
        </p:txBody>
      </p:sp>
      <p:pic>
        <p:nvPicPr>
          <p:cNvPr id="8" name="Espaço Reservado para Imagem 7" descr="Rodovia com carros&#10;&#10;Descrição gerada automaticamente com confiança média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t="6891" b="6891"/>
          <a:stretch/>
        </p:blipFill>
        <p:spPr>
          <a:xfrm>
            <a:off x="21" y="13"/>
            <a:ext cx="12191980" cy="3994473"/>
          </a:xfrm>
          <a:prstGeom prst="rect">
            <a:avLst/>
          </a:prstGeom>
        </p:spPr>
      </p:pic>
      <p:sp>
        <p:nvSpPr>
          <p:cNvPr id="68" name="Rectangle 67">
            <a:extLst>
              <a:ext uri="{FF2B5EF4-FFF2-40B4-BE49-F238E27FC236}">
                <a16:creationId xmlns:a16="http://schemas.microsoft.com/office/drawing/2014/main" id="{716248AD-805F-41BF-9B57-FC53E5B32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10" y="4911519"/>
            <a:ext cx="128016" cy="7040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F82758F-B2B3-4F0A-BB90-4BFFEDD16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5254420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11">
              <a:defRPr/>
            </a:pPr>
            <a:endParaRPr lang="en-US" sz="1801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95827" y="4495466"/>
            <a:ext cx="6061022" cy="1536192"/>
          </a:xfrm>
        </p:spPr>
        <p:txBody>
          <a:bodyPr vert="horz" lIns="91440" tIns="45721" rIns="91440" bIns="45721" rtlCol="0" anchor="ctr">
            <a:normAutofit fontScale="92500" lnSpcReduction="10000"/>
          </a:bodyPr>
          <a:lstStyle/>
          <a:p>
            <a:pPr marL="0" marR="0" lvl="0" indent="0" algn="ctr" defTabSz="914411" rtl="0" eaLnBrk="1" fontAlgn="auto" latinLnBrk="0" hangingPunct="1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801" b="1" dirty="0">
                <a:solidFill>
                  <a:schemeClr val="tx1"/>
                </a:solidFill>
              </a:rPr>
              <a:t>RELATÓRIO SOBRE O PLANO DE RECUPERAÇÃO JUDICIAL</a:t>
            </a:r>
          </a:p>
          <a:p>
            <a:pPr marL="0" marR="0" lvl="0" indent="0" algn="ctr" defTabSz="914411" rtl="0" eaLnBrk="1" fontAlgn="auto" latinLnBrk="0" hangingPunct="1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200" b="0" i="0" u="none" strike="noStrike" kern="1200" cap="all" spc="0" normalizeH="0" baseline="0" noProof="0" dirty="0">
                <a:ln>
                  <a:noFill/>
                </a:ln>
                <a:solidFill>
                  <a:srgbClr val="01023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(RECOMENDAÇÃO CNJ Nº 72/2020)</a:t>
            </a:r>
            <a:endParaRPr lang="en-US" sz="12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1" dirty="0">
                <a:solidFill>
                  <a:schemeClr val="tx1"/>
                </a:solidFill>
              </a:rPr>
              <a:t>Art.22, </a:t>
            </a:r>
            <a:r>
              <a:rPr lang="en-US" sz="1801" dirty="0" err="1">
                <a:solidFill>
                  <a:schemeClr val="tx1"/>
                </a:solidFill>
              </a:rPr>
              <a:t>inciso</a:t>
            </a:r>
            <a:r>
              <a:rPr lang="en-US" sz="1801" dirty="0">
                <a:solidFill>
                  <a:schemeClr val="tx1"/>
                </a:solidFill>
              </a:rPr>
              <a:t> II, </a:t>
            </a:r>
            <a:r>
              <a:rPr lang="en-US" sz="1801" dirty="0" err="1">
                <a:solidFill>
                  <a:schemeClr val="tx1"/>
                </a:solidFill>
              </a:rPr>
              <a:t>alínea</a:t>
            </a:r>
            <a:r>
              <a:rPr lang="en-US" sz="1801" dirty="0">
                <a:solidFill>
                  <a:schemeClr val="tx1"/>
                </a:solidFill>
              </a:rPr>
              <a:t> c da LRE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2" y="6356354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r>
              <a: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2" y="6356354"/>
            <a:ext cx="2746249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2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4476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Da </a:t>
            </a:r>
            <a:r>
              <a:rPr lang="en-US" sz="4800" dirty="0" err="1">
                <a:solidFill>
                  <a:srgbClr val="FFFFFF"/>
                </a:solidFill>
              </a:rPr>
              <a:t>atividade</a:t>
            </a:r>
            <a:r>
              <a:rPr lang="en-US" sz="4800" dirty="0">
                <a:solidFill>
                  <a:srgbClr val="FFFFFF"/>
                </a:solidFill>
              </a:rPr>
              <a:t> Empresarial e </a:t>
            </a:r>
            <a:r>
              <a:rPr lang="en-US" sz="4800" dirty="0" err="1">
                <a:solidFill>
                  <a:srgbClr val="FFFFFF"/>
                </a:solidFill>
              </a:rPr>
              <a:t>estrutura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societária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pt-BR" sz="1800" dirty="0">
                <a:effectLst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TB TRANSPORTES BLANCO EIRELI </a:t>
            </a:r>
            <a:endParaRPr lang="pt-BR" sz="1800" dirty="0">
              <a:effectLst/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800" dirty="0">
                <a:effectLst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UNIRIO TRANSPORTES EIRELI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3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098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" name="Rectangle 9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9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4</a:t>
            </a:fld>
            <a:endParaRPr lang="en-US" sz="1100">
              <a:solidFill>
                <a:srgbClr val="FFFFFF"/>
              </a:solidFill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 atividade Empresarial e estrutura societária</a:t>
            </a:r>
          </a:p>
        </p:txBody>
      </p:sp>
      <p:graphicFrame>
        <p:nvGraphicFramePr>
          <p:cNvPr id="37" name="Espaço Reservado para Texto 3">
            <a:extLst>
              <a:ext uri="{FF2B5EF4-FFF2-40B4-BE49-F238E27FC236}">
                <a16:creationId xmlns:a16="http://schemas.microsoft.com/office/drawing/2014/main" id="{84856080-2A12-4A59-AA0C-09423B39A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515879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6330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Freeform: Shape 131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 QUADRO DE FUNCIONÁRIOS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305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6220" y="6356350"/>
            <a:ext cx="627580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8C2E478F-E849-4A8C-AF1F-CBCC78A7CBF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7" name="Espaço Reservado para Texto 3">
            <a:extLst>
              <a:ext uri="{FF2B5EF4-FFF2-40B4-BE49-F238E27FC236}">
                <a16:creationId xmlns:a16="http://schemas.microsoft.com/office/drawing/2014/main" id="{84856080-2A12-4A59-AA0C-09423B39A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923382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811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133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sz="3100" b="1" dirty="0">
                <a:solidFill>
                  <a:srgbClr val="FFFFFF"/>
                </a:solidFill>
              </a:rPr>
              <a:t> </a:t>
            </a:r>
            <a:r>
              <a:rPr lang="en-US" sz="3100" dirty="0">
                <a:solidFill>
                  <a:srgbClr val="FFFFFF"/>
                </a:solidFill>
              </a:rPr>
              <a:t>DA GERAÇÃO DE PASSIVO PÓS-PEDIDO DE </a:t>
            </a:r>
            <a:r>
              <a:rPr lang="en-US" sz="3100" dirty="0" err="1">
                <a:solidFill>
                  <a:srgbClr val="FFFFFF"/>
                </a:solidFill>
              </a:rPr>
              <a:t>RECUPeração</a:t>
            </a:r>
            <a:r>
              <a:rPr lang="en-US" sz="3100" dirty="0">
                <a:solidFill>
                  <a:srgbClr val="FFFFFF"/>
                </a:solidFill>
              </a:rPr>
              <a:t> judicial</a:t>
            </a:r>
          </a:p>
        </p:txBody>
      </p:sp>
      <p:cxnSp>
        <p:nvCxnSpPr>
          <p:cNvPr id="138" name="Straight Connector 135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50428" y="6356350"/>
            <a:ext cx="515215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53254" y="6356350"/>
            <a:ext cx="90054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8C2E478F-E849-4A8C-AF1F-CBCC78A7CBFA}" type="slidenum">
              <a:rPr lang="en-US" smtClean="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6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graphicFrame>
        <p:nvGraphicFramePr>
          <p:cNvPr id="107" name="Espaço Reservado para Texto 3">
            <a:extLst>
              <a:ext uri="{FF2B5EF4-FFF2-40B4-BE49-F238E27FC236}">
                <a16:creationId xmlns:a16="http://schemas.microsoft.com/office/drawing/2014/main" id="{FF83FDBB-30DE-4539-AE1E-CC506C3300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7403134"/>
              </p:ext>
            </p:extLst>
          </p:nvPr>
        </p:nvGraphicFramePr>
        <p:xfrm>
          <a:off x="5168294" y="1057236"/>
          <a:ext cx="5744685" cy="4726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8332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Da </a:t>
            </a:r>
            <a:r>
              <a:rPr lang="en-US" sz="4800" dirty="0" err="1">
                <a:solidFill>
                  <a:srgbClr val="FFFFFF"/>
                </a:solidFill>
              </a:rPr>
              <a:t>avaliação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econômica</a:t>
            </a:r>
            <a:r>
              <a:rPr lang="en-US" sz="4800" dirty="0">
                <a:solidFill>
                  <a:srgbClr val="FFFFFF"/>
                </a:solidFill>
              </a:rPr>
              <a:t> e </a:t>
            </a:r>
            <a:r>
              <a:rPr lang="en-US" sz="4800" dirty="0" err="1">
                <a:solidFill>
                  <a:srgbClr val="FFFFFF"/>
                </a:solidFill>
              </a:rPr>
              <a:t>financeira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400" dirty="0" err="1">
                <a:solidFill>
                  <a:srgbClr val="FFFFFF"/>
                </a:solidFill>
              </a:rPr>
              <a:t>Análise</a:t>
            </a:r>
            <a:r>
              <a:rPr lang="en-US" sz="2400" dirty="0">
                <a:solidFill>
                  <a:srgbClr val="FFFFFF"/>
                </a:solidFill>
              </a:rPr>
              <a:t> das </a:t>
            </a:r>
            <a:r>
              <a:rPr lang="en-US" sz="2400" dirty="0" err="1">
                <a:solidFill>
                  <a:srgbClr val="FFFFFF"/>
                </a:solidFill>
              </a:rPr>
              <a:t>demonstrações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financeiras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dezembro</a:t>
            </a:r>
            <a:r>
              <a:rPr lang="en-US" sz="2400" dirty="0">
                <a:solidFill>
                  <a:srgbClr val="FFFFFF"/>
                </a:solidFill>
              </a:rPr>
              <a:t>/23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7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2312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" name="Rectangle 105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7725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128" name="CaixaDeTexto 12">
            <a:extLst>
              <a:ext uri="{FF2B5EF4-FFF2-40B4-BE49-F238E27FC236}">
                <a16:creationId xmlns:a16="http://schemas.microsoft.com/office/drawing/2014/main" id="{56053485-398C-4727-BA26-04FD935D4570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i="0" u="none" strike="noStrike" baseline="0" dirty="0" err="1"/>
              <a:t>Indicadores</a:t>
            </a:r>
            <a:r>
              <a:rPr lang="en-US" b="1" i="0" u="none" strike="noStrike" baseline="0" dirty="0"/>
              <a:t> </a:t>
            </a:r>
            <a:r>
              <a:rPr lang="en-US" b="1" i="0" u="none" strike="noStrike" baseline="0" dirty="0" err="1"/>
              <a:t>Econômicos</a:t>
            </a:r>
            <a:r>
              <a:rPr lang="en-US" b="1" i="0" u="none" strike="noStrike" baseline="0" dirty="0"/>
              <a:t> – </a:t>
            </a:r>
            <a:r>
              <a:rPr lang="en-US" b="1" i="0" u="none" strike="noStrike" baseline="0" dirty="0" err="1"/>
              <a:t>Financeiros</a:t>
            </a:r>
            <a:r>
              <a:rPr lang="en-US" b="1" i="0" u="none" strike="noStrike" baseline="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b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/>
              <a:t>Simples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sua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confecção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indicadores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econômico-financeiros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fornecem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meios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bastante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consistentes</a:t>
            </a:r>
            <a:r>
              <a:rPr lang="en-US" sz="1600" b="0" i="0" u="none" strike="noStrike" baseline="0" dirty="0"/>
              <a:t> para se </a:t>
            </a:r>
            <a:r>
              <a:rPr lang="en-US" sz="1600" b="0" i="0" u="none" strike="noStrike" baseline="0" dirty="0" err="1"/>
              <a:t>medir</a:t>
            </a:r>
            <a:r>
              <a:rPr lang="en-US" sz="1600" b="0" i="0" u="none" strike="noStrike" baseline="0" dirty="0"/>
              <a:t> o </a:t>
            </a:r>
            <a:r>
              <a:rPr lang="en-US" sz="1600" b="0" i="0" u="none" strike="noStrike" baseline="0" dirty="0" err="1"/>
              <a:t>desempenho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passado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situação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presente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traçar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uma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tendência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sobre</a:t>
            </a:r>
            <a:r>
              <a:rPr lang="en-US" sz="1600" b="0" i="0" u="none" strike="noStrike" baseline="0" dirty="0"/>
              <a:t> o </a:t>
            </a:r>
            <a:r>
              <a:rPr lang="en-US" sz="1600" b="0" i="0" u="none" strike="noStrike" baseline="0" dirty="0" err="1"/>
              <a:t>futuro</a:t>
            </a:r>
            <a:r>
              <a:rPr lang="en-US" sz="1600" b="0" i="0" u="none" strike="noStrike" baseline="0" dirty="0"/>
              <a:t> de </a:t>
            </a:r>
            <a:r>
              <a:rPr lang="en-US" sz="1600" b="0" i="0" u="none" strike="noStrike" baseline="0" dirty="0" err="1"/>
              <a:t>uma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empresa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ou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grupo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através</a:t>
            </a:r>
            <a:r>
              <a:rPr lang="en-US" sz="1600" b="0" i="0" u="none" strike="noStrike" baseline="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0" i="0" u="none" strike="noStrike" baseline="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Do </a:t>
            </a:r>
            <a:r>
              <a:rPr lang="en-US" sz="1600" b="0" i="0" u="none" strike="noStrike" baseline="0" dirty="0" err="1"/>
              <a:t>desempenho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Crescimento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margens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lucratividades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retornos</a:t>
            </a:r>
            <a:r>
              <a:rPr lang="en-US" sz="1600" b="0" i="0" u="none" strike="noStrike" baseline="0" dirty="0"/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Da </a:t>
            </a:r>
            <a:r>
              <a:rPr lang="en-US" sz="1600" b="0" i="0" u="none" strike="noStrike" baseline="0" dirty="0" err="1"/>
              <a:t>Geração</a:t>
            </a:r>
            <a:r>
              <a:rPr lang="en-US" sz="1600" b="0" i="0" u="none" strike="noStrike" baseline="0" dirty="0"/>
              <a:t> do Caixa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Dos </a:t>
            </a:r>
            <a:r>
              <a:rPr lang="en-US" sz="1600" b="0" i="0" u="none" strike="noStrike" baseline="0" dirty="0" err="1"/>
              <a:t>riscos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liquidez</a:t>
            </a:r>
            <a:r>
              <a:rPr lang="en-US" sz="1600" b="0" i="0" u="none" strike="noStrike" baseline="0" dirty="0"/>
              <a:t> de </a:t>
            </a:r>
            <a:r>
              <a:rPr lang="en-US" sz="1600" b="0" i="0" u="none" strike="noStrike" baseline="0" dirty="0" err="1"/>
              <a:t>curto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prazo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solidez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sustentabilidade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ao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longo</a:t>
            </a:r>
            <a:r>
              <a:rPr lang="en-US" sz="1600" b="0" i="0" u="none" strike="noStrike" baseline="0" dirty="0"/>
              <a:t> do tempo.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indicadores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econômico-financeiros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impessoais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mostram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empresa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como</a:t>
            </a:r>
            <a:r>
              <a:rPr lang="en-US" sz="1600" b="0" i="0" u="none" strike="noStrike" baseline="0" dirty="0"/>
              <a:t> um </a:t>
            </a:r>
            <a:r>
              <a:rPr lang="en-US" sz="1600" b="0" i="0" u="none" strike="noStrike" baseline="0" dirty="0" err="1"/>
              <a:t>todo</a:t>
            </a:r>
            <a:r>
              <a:rPr lang="en-US" sz="1600" b="0" i="0" u="none" strike="noStrike" baseline="0" dirty="0"/>
              <a:t>.</a:t>
            </a:r>
            <a:endParaRPr lang="en-US" sz="190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8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702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128" name="CaixaDeTexto 12">
            <a:extLst>
              <a:ext uri="{FF2B5EF4-FFF2-40B4-BE49-F238E27FC236}">
                <a16:creationId xmlns:a16="http://schemas.microsoft.com/office/drawing/2014/main" id="{56053485-398C-4727-BA26-04FD935D4570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i="0" u="none" strike="noStrike" baseline="0" dirty="0" err="1"/>
              <a:t>Indicadores</a:t>
            </a:r>
            <a:r>
              <a:rPr lang="en-US" b="1" i="0" u="none" strike="noStrike" baseline="0" dirty="0"/>
              <a:t> </a:t>
            </a:r>
            <a:r>
              <a:rPr lang="en-US" b="1" i="0" u="none" strike="noStrike" baseline="0" dirty="0" err="1"/>
              <a:t>Econômicos</a:t>
            </a:r>
            <a:endParaRPr lang="en-US" b="1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a) </a:t>
            </a:r>
            <a:r>
              <a:rPr lang="en-US" sz="1600" b="1" i="0" u="none" strike="noStrike" baseline="0" dirty="0" err="1"/>
              <a:t>Crescimento</a:t>
            </a:r>
            <a:r>
              <a:rPr lang="en-US" sz="1600" b="1" i="0" u="none" strike="noStrike" baseline="0" dirty="0"/>
              <a:t>: Nominal e Real das </a:t>
            </a:r>
            <a:r>
              <a:rPr lang="en-US" sz="1600" b="1" i="0" u="none" strike="noStrike" baseline="0" dirty="0" err="1"/>
              <a:t>Vendas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Refere</a:t>
            </a:r>
            <a:r>
              <a:rPr lang="en-US" sz="1600" b="0" i="0" u="none" strike="noStrike" baseline="0" dirty="0"/>
              <a:t>-se a </a:t>
            </a:r>
            <a:r>
              <a:rPr lang="en-US" sz="1600" b="0" i="0" u="none" strike="noStrike" baseline="0" dirty="0" err="1"/>
              <a:t>variação</a:t>
            </a:r>
            <a:r>
              <a:rPr lang="en-US" sz="1600" b="0" i="0" u="none" strike="noStrike" baseline="0" dirty="0"/>
              <a:t> nominal e real (</a:t>
            </a:r>
            <a:r>
              <a:rPr lang="en-US" sz="1600" b="0" i="0" u="none" strike="noStrike" baseline="0" dirty="0" err="1"/>
              <a:t>considerando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inflação</a:t>
            </a:r>
            <a:r>
              <a:rPr lang="en-US" sz="1600" b="0" i="0" u="none" strike="noStrike" baseline="0" dirty="0"/>
              <a:t>) de um </a:t>
            </a:r>
            <a:r>
              <a:rPr lang="en-US" sz="1600" b="0" i="0" u="none" strike="noStrike" baseline="0" dirty="0" err="1"/>
              <a:t>exercício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relação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igual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período</a:t>
            </a:r>
            <a:r>
              <a:rPr lang="en-US" sz="1600" b="0" i="0" u="none" strike="noStrike" baseline="0" dirty="0"/>
              <a:t> anterior.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1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b) </a:t>
            </a:r>
            <a:r>
              <a:rPr lang="en-US" sz="1600" b="1" i="0" u="none" strike="noStrike" baseline="0" dirty="0" err="1"/>
              <a:t>Lucratividade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Mostra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ganhos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brutos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operacional</a:t>
            </a:r>
            <a:r>
              <a:rPr lang="en-US" sz="1600" b="0" i="0" u="none" strike="noStrike" baseline="0" dirty="0"/>
              <a:t> e final </a:t>
            </a:r>
            <a:r>
              <a:rPr lang="en-US" sz="1600" b="0" i="0" u="none" strike="noStrike" baseline="0" dirty="0" err="1"/>
              <a:t>obtidos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sobre</a:t>
            </a:r>
            <a:r>
              <a:rPr lang="en-US" sz="1600" b="0" i="0" u="none" strike="noStrike" baseline="0" dirty="0"/>
              <a:t> as </a:t>
            </a:r>
            <a:r>
              <a:rPr lang="en-US" sz="1600" b="0" i="0" u="none" strike="noStrike" baseline="0" dirty="0" err="1"/>
              <a:t>vendas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líquidas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realizadas</a:t>
            </a:r>
            <a:r>
              <a:rPr lang="en-US" sz="1600" b="0" i="0" u="none" strike="noStrike" baseline="0" dirty="0"/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c) </a:t>
            </a:r>
            <a:r>
              <a:rPr lang="en-US" sz="1600" b="1" i="0" u="none" strike="noStrike" baseline="0" dirty="0" err="1"/>
              <a:t>Margem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/>
              <a:t>É o percentual dos </a:t>
            </a:r>
            <a:r>
              <a:rPr lang="en-US" sz="1600" b="0" i="0" u="none" strike="noStrike" baseline="0" dirty="0" err="1"/>
              <a:t>resultados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obtidos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relação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às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vendas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líquidas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realizadas</a:t>
            </a: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d) </a:t>
            </a:r>
            <a:r>
              <a:rPr lang="en-US" sz="1600" b="1" i="0" u="none" strike="noStrike" baseline="0" dirty="0" err="1"/>
              <a:t>Rentabilidade</a:t>
            </a:r>
            <a:r>
              <a:rPr lang="en-US" sz="1600" b="1" i="0" u="none" strike="noStrike" baseline="0" dirty="0"/>
              <a:t> (</a:t>
            </a:r>
            <a:r>
              <a:rPr lang="en-US" sz="1600" b="1" i="0" u="none" strike="noStrike" baseline="0" dirty="0" err="1"/>
              <a:t>retorno</a:t>
            </a:r>
            <a:r>
              <a:rPr lang="en-US" sz="1600" b="1" i="0" u="none" strike="noStrike" baseline="0" dirty="0"/>
              <a:t>):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Rentabilidade</a:t>
            </a:r>
            <a:r>
              <a:rPr lang="en-US" sz="1600" b="0" i="0" u="none" strike="noStrike" baseline="0" dirty="0"/>
              <a:t> indica o percentual de </a:t>
            </a:r>
            <a:r>
              <a:rPr lang="en-US" sz="1600" b="0" i="0" u="none" strike="noStrike" baseline="0" dirty="0" err="1"/>
              <a:t>remuneração</a:t>
            </a:r>
            <a:r>
              <a:rPr lang="en-US" sz="1600" b="0" i="0" u="none" strike="noStrike" baseline="0" dirty="0"/>
              <a:t> do capital </a:t>
            </a:r>
            <a:r>
              <a:rPr lang="en-US" sz="1600" b="0" i="0" u="none" strike="noStrike" baseline="0" dirty="0" err="1"/>
              <a:t>investido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na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empresa</a:t>
            </a:r>
            <a:endParaRPr lang="en-US" sz="160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9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77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Verde-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420166_TF55661986_Win32" id="{BB58C8DE-9511-4B43-8697-806BDB465BDD}" vid="{64A371BB-1EDC-4313-8E20-9F2D9934D461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B7E2D32-4FDD-4266-880C-17595B8014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BB9993-D5F9-46FA-B2E5-80E3632E98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D9F223-918A-45AF-9B53-56AB9E5E2182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terms/"/>
    <ds:schemaRef ds:uri="16c05727-aa75-4e4a-9b5f-8a80a1165891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técnica</Template>
  <TotalTime>50567</TotalTime>
  <Words>1175</Words>
  <Application>Microsoft Office PowerPoint</Application>
  <PresentationFormat>Widescreen</PresentationFormat>
  <Paragraphs>222</Paragraphs>
  <Slides>18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6" baseType="lpstr">
      <vt:lpstr>Arial</vt:lpstr>
      <vt:lpstr>Biome Light</vt:lpstr>
      <vt:lpstr>Calibri</vt:lpstr>
      <vt:lpstr>Calibri Light</vt:lpstr>
      <vt:lpstr>Constantia</vt:lpstr>
      <vt:lpstr>Franklin Gothic Book</vt:lpstr>
      <vt:lpstr>Wingdings</vt:lpstr>
      <vt:lpstr>Tema do Office</vt:lpstr>
      <vt:lpstr>TRANSPORTES BLANCO E UNIRIO</vt:lpstr>
      <vt:lpstr>1ª Vara Cível De Queimados/RJ Processo: 0001573-32.2021.8.19.0067 Recuperação Judicial:  TB TRANSPORTES BLANCO EIRELI  UNIRIO TRANSPORTES EIRELI</vt:lpstr>
      <vt:lpstr>Da atividade Empresarial e estrutura societária</vt:lpstr>
      <vt:lpstr>   Da atividade Empresarial e estrutura societária</vt:lpstr>
      <vt:lpstr>   DO QUADRO DE FUNCIONÁRIOS</vt:lpstr>
      <vt:lpstr> DA GERAÇÃO DE PASSIVO PÓS-PEDIDO DE RECUPeração judicial</vt:lpstr>
      <vt:lpstr>Da avaliação econômica e financeira</vt:lpstr>
      <vt:lpstr>   conceitos básicos para melhor entendimento dos indicadores financeiros </vt:lpstr>
      <vt:lpstr>   conceitos básicos para melhor entendimento dos indicadores financeiros </vt:lpstr>
      <vt:lpstr>   conceitos básicos para melhor entendimento dos indicadores financeiros </vt:lpstr>
      <vt:lpstr>   BALANÇO PATRIMONIAL: set/23- dezembro/23</vt:lpstr>
      <vt:lpstr>   DEMONSTRAÇÃO DO RESULTADO DO EXERCÍCIO: jan/23-dez/23</vt:lpstr>
      <vt:lpstr>   INDICADORES DE DESEMPENHO ECONOMICO-FINANCEIRO: jun/23 – dezembro/23</vt:lpstr>
      <vt:lpstr>   INDICADORES DE DESEMPENHO ECONOMICO-FINANCEIRO: dezembro- 2023</vt:lpstr>
      <vt:lpstr>OBSERVAÇÕES e eventos</vt:lpstr>
      <vt:lpstr>OBSERVAÇÕES</vt:lpstr>
      <vt:lpstr>EVENTOS</vt:lpstr>
      <vt:lpstr>RECUPERAÇÃO JUDICIAL TRANSPORTES BLANCO E UNIRIO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TRANSPORTES BLANCO E UNIRIO</dc:title>
  <dc:creator>Igor Brazão</dc:creator>
  <cp:lastModifiedBy>Igor Brazão</cp:lastModifiedBy>
  <cp:revision>95</cp:revision>
  <dcterms:created xsi:type="dcterms:W3CDTF">2021-07-24T12:07:37Z</dcterms:created>
  <dcterms:modified xsi:type="dcterms:W3CDTF">2024-05-17T00:33:52Z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