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68" d="100"/>
          <a:sy n="68" d="100"/>
        </p:scale>
        <p:origin x="62" y="1622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d129cc60b5b4782/Documentos/JUDICIAL/ADMINISTRADOR%20JUDICIAL/RECUPERA&#199;&#195;O%20JUDICIAL%20-%20BLANCO%20E%20UNIRIO/Documenta&#231;&#227;o%20Cont&#225;bil/An&#225;lise%20Financeira%20-%20Blanco%20Unir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d129cc60b5b4782/Documentos/JUDICIAL/ADMINISTRADOR%20JUDICIAL/RECUPERA&#199;&#195;O%20JUDICIAL%20-%20BLANCO%20E%20UNIRIO/Documenta&#231;&#227;o%20Cont&#225;bil/An&#225;lise%20Financeira%20-%20Blanco%20Uniri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'[Análise Financeira - Blanco Unirio.xlsx]Indicadores de Desempenho'!$B$4</c:f>
              <c:strCache>
                <c:ptCount val="1"/>
                <c:pt idx="0">
                  <c:v>CAPITAL DE GIRO LÍQUIDO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'[Análise Financeira - Blanco Unirio.xlsx]Indicadores de Desempenho'!$Q$3:$AH$3</c:f>
              <c:numCache>
                <c:formatCode>mmm\-yy</c:formatCode>
                <c:ptCount val="18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  <c:pt idx="17">
                  <c:v>45231</c:v>
                </c:pt>
              </c:numCache>
            </c:numRef>
          </c:cat>
          <c:val>
            <c:numRef>
              <c:f>'[Análise Financeira - Blanco Unirio.xlsx]Indicadores de Desempenho'!$Q$4:$AH$4</c:f>
              <c:numCache>
                <c:formatCode>"R$"\ #,##0.00</c:formatCode>
                <c:ptCount val="18"/>
                <c:pt idx="0">
                  <c:v>-15221403.189999998</c:v>
                </c:pt>
                <c:pt idx="1">
                  <c:v>-14953638.940000005</c:v>
                </c:pt>
                <c:pt idx="2">
                  <c:v>-15231533.990000002</c:v>
                </c:pt>
                <c:pt idx="3">
                  <c:v>-22458036.670000002</c:v>
                </c:pt>
                <c:pt idx="4">
                  <c:v>-14224938.869999997</c:v>
                </c:pt>
                <c:pt idx="5">
                  <c:v>-14107174.030000009</c:v>
                </c:pt>
                <c:pt idx="6">
                  <c:v>-15350772.639999993</c:v>
                </c:pt>
                <c:pt idx="7">
                  <c:v>-18770251.740000002</c:v>
                </c:pt>
                <c:pt idx="8">
                  <c:v>-21203276.279999994</c:v>
                </c:pt>
                <c:pt idx="9">
                  <c:v>-22385826.399999999</c:v>
                </c:pt>
                <c:pt idx="10">
                  <c:v>-22074884.890000001</c:v>
                </c:pt>
                <c:pt idx="11">
                  <c:v>-22474268.170000002</c:v>
                </c:pt>
                <c:pt idx="12">
                  <c:v>-21562949.019999988</c:v>
                </c:pt>
                <c:pt idx="13">
                  <c:v>-17592083.140000001</c:v>
                </c:pt>
                <c:pt idx="14">
                  <c:v>-18995110.68</c:v>
                </c:pt>
                <c:pt idx="15">
                  <c:v>-19398197.599999994</c:v>
                </c:pt>
                <c:pt idx="16">
                  <c:v>-22956513.230000004</c:v>
                </c:pt>
                <c:pt idx="17">
                  <c:v>-23076442.390000001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6E-4CEF-96D0-9F3F6A0BD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1014072"/>
        <c:axId val="742200016"/>
      </c:lineChart>
      <c:dateAx>
        <c:axId val="5710140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2200016"/>
        <c:crosses val="autoZero"/>
        <c:auto val="1"/>
        <c:lblOffset val="100"/>
        <c:baseTimeUnit val="months"/>
      </c:dateAx>
      <c:valAx>
        <c:axId val="7422000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\ #,##0.00" sourceLinked="1"/>
        <c:majorTickMark val="none"/>
        <c:minorTickMark val="none"/>
        <c:tickLblPos val="nextTo"/>
        <c:crossAx val="571014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'[Análise Financeira - Blanco Unirio.xlsx]Indicadores de Desempenho'!$B$6</c:f>
              <c:strCache>
                <c:ptCount val="1"/>
                <c:pt idx="0">
                  <c:v>DÍVIDA LÍQUIDA (R$121.802.333,48) / EBITDA (em meses)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'[Análise Financeira - Blanco Unirio.xlsx]Indicadores de Desempenho'!$O$3:$AH$3</c:f>
              <c:numCache>
                <c:formatCode>mmm\-yy</c:formatCode>
                <c:ptCount val="20"/>
                <c:pt idx="0">
                  <c:v>44652</c:v>
                </c:pt>
                <c:pt idx="1">
                  <c:v>44682</c:v>
                </c:pt>
                <c:pt idx="2">
                  <c:v>44713</c:v>
                </c:pt>
                <c:pt idx="3">
                  <c:v>44743</c:v>
                </c:pt>
                <c:pt idx="4">
                  <c:v>44774</c:v>
                </c:pt>
                <c:pt idx="5">
                  <c:v>44805</c:v>
                </c:pt>
                <c:pt idx="6">
                  <c:v>44835</c:v>
                </c:pt>
                <c:pt idx="7">
                  <c:v>44866</c:v>
                </c:pt>
                <c:pt idx="8">
                  <c:v>44896</c:v>
                </c:pt>
                <c:pt idx="9">
                  <c:v>44927</c:v>
                </c:pt>
                <c:pt idx="10">
                  <c:v>44958</c:v>
                </c:pt>
                <c:pt idx="11">
                  <c:v>44986</c:v>
                </c:pt>
                <c:pt idx="12">
                  <c:v>45017</c:v>
                </c:pt>
                <c:pt idx="13">
                  <c:v>45047</c:v>
                </c:pt>
                <c:pt idx="14">
                  <c:v>45078</c:v>
                </c:pt>
                <c:pt idx="15">
                  <c:v>45108</c:v>
                </c:pt>
                <c:pt idx="16">
                  <c:v>45139</c:v>
                </c:pt>
                <c:pt idx="17">
                  <c:v>45170</c:v>
                </c:pt>
                <c:pt idx="18">
                  <c:v>45200</c:v>
                </c:pt>
                <c:pt idx="19">
                  <c:v>45231</c:v>
                </c:pt>
              </c:numCache>
            </c:numRef>
          </c:cat>
          <c:val>
            <c:numRef>
              <c:f>'[Análise Financeira - Blanco Unirio.xlsx]Indicadores de Desempenho'!$O$6:$AH$6</c:f>
              <c:numCache>
                <c:formatCode>0</c:formatCode>
                <c:ptCount val="20"/>
                <c:pt idx="0">
                  <c:v>176.24469524121091</c:v>
                </c:pt>
                <c:pt idx="1">
                  <c:v>211</c:v>
                </c:pt>
                <c:pt idx="2">
                  <c:v>388.31842431691422</c:v>
                </c:pt>
                <c:pt idx="3">
                  <c:v>151.84159505118589</c:v>
                </c:pt>
                <c:pt idx="4">
                  <c:v>208.04792081950296</c:v>
                </c:pt>
                <c:pt idx="5">
                  <c:v>113.52883769240297</c:v>
                </c:pt>
                <c:pt idx="6">
                  <c:v>113.52883769240297</c:v>
                </c:pt>
                <c:pt idx="7">
                  <c:v>175.52702092327024</c:v>
                </c:pt>
                <c:pt idx="8">
                  <c:v>175.52702092327024</c:v>
                </c:pt>
                <c:pt idx="9">
                  <c:v>264.02981260008471</c:v>
                </c:pt>
                <c:pt idx="10">
                  <c:v>216.27676154802123</c:v>
                </c:pt>
                <c:pt idx="11">
                  <c:v>171.17485972362519</c:v>
                </c:pt>
                <c:pt idx="12">
                  <c:v>187.6421429092463</c:v>
                </c:pt>
                <c:pt idx="13">
                  <c:v>198.08660056664033</c:v>
                </c:pt>
                <c:pt idx="14">
                  <c:v>458.58930721999548</c:v>
                </c:pt>
                <c:pt idx="15">
                  <c:v>808.37265212229943</c:v>
                </c:pt>
                <c:pt idx="16">
                  <c:v>172.57234638936171</c:v>
                </c:pt>
                <c:pt idx="17">
                  <c:v>1181.3164081802661</c:v>
                </c:pt>
                <c:pt idx="18">
                  <c:v>-87.443290365088359</c:v>
                </c:pt>
                <c:pt idx="19">
                  <c:v>301.13976120568873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D7-45F6-B8A9-4DB152BB5A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2782672"/>
        <c:axId val="572782992"/>
      </c:lineChart>
      <c:dateAx>
        <c:axId val="5727826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72782992"/>
        <c:crosses val="autoZero"/>
        <c:auto val="1"/>
        <c:lblOffset val="100"/>
        <c:baseTimeUnit val="months"/>
      </c:dateAx>
      <c:valAx>
        <c:axId val="572782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57278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514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novembro existiram </a:t>
          </a:r>
          <a:r>
            <a:rPr lang="pt-BR" b="0" i="0" u="sng" baseline="0" dirty="0"/>
            <a:t>4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novembro existiram 9 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514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novembro existiram </a:t>
          </a:r>
          <a:r>
            <a:rPr lang="pt-BR" sz="2500" b="0" i="0" u="sng" kern="1200" baseline="0" dirty="0"/>
            <a:t>4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novembro existiram 9 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16/05/2024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16/05/2024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10/01/2024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28º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novembro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4EB5405D-0970-8D94-3A0A-F5FB48BD2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873" y="1885279"/>
            <a:ext cx="7418736" cy="438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/23-nov/23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8EB2DCD3-9EAE-4BB7-EB1F-378CCD3C6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558" y="2836512"/>
            <a:ext cx="11189368" cy="182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dirty="0">
                <a:solidFill>
                  <a:srgbClr val="FFFFFF"/>
                </a:solidFill>
              </a:rPr>
              <a:t>/23 – </a:t>
            </a:r>
            <a:r>
              <a:rPr lang="en-US" sz="2200" dirty="0" err="1">
                <a:solidFill>
                  <a:srgbClr val="FFFFFF"/>
                </a:solidFill>
              </a:rPr>
              <a:t>outubro</a:t>
            </a:r>
            <a:r>
              <a:rPr lang="en-US" sz="2200" dirty="0">
                <a:solidFill>
                  <a:srgbClr val="FFFFFF"/>
                </a:solidFill>
              </a:rPr>
              <a:t>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8B7911FF-E262-9E9F-3BDC-B8D8057E7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037" y="2215645"/>
            <a:ext cx="12192000" cy="1116583"/>
          </a:xfrm>
          <a:prstGeom prst="rect">
            <a:avLst/>
          </a:prstGeom>
        </p:spPr>
      </p:pic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E713C37C-74E0-4E3D-9F0D-FE259C83F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411088"/>
              </p:ext>
            </p:extLst>
          </p:nvPr>
        </p:nvGraphicFramePr>
        <p:xfrm>
          <a:off x="1046556" y="3636270"/>
          <a:ext cx="5282747" cy="275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3F1041AE-26EC-43FD-BEDF-0BFBF4425E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368128"/>
              </p:ext>
            </p:extLst>
          </p:nvPr>
        </p:nvGraphicFramePr>
        <p:xfrm>
          <a:off x="6751578" y="3661670"/>
          <a:ext cx="4425950" cy="2736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novembro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novembro de 2023, houve </a:t>
            </a:r>
            <a:r>
              <a:rPr lang="pt-BR" sz="1600" dirty="0" err="1"/>
              <a:t>reduçãzo</a:t>
            </a:r>
            <a:r>
              <a:rPr lang="pt-BR" sz="1600" dirty="0"/>
              <a:t> da receita bruta em 3,17%, redução dos custos em 21,51% e aumento no lucro bruto de 2196,57%. Houve redução das despesas operacionais em 32,85%, gerando lucro líquido de R$263.197,82 no mês.</a:t>
            </a:r>
          </a:p>
          <a:p>
            <a:endParaRPr lang="pt-BR" sz="1600" dirty="0"/>
          </a:p>
          <a:p>
            <a:r>
              <a:rPr lang="pt-BR" sz="1600" dirty="0"/>
              <a:t>Houve, ainda, redução das despesas financeiras em 64,15%, com resultado financeiro líquido negativo de R$141.378,29.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O mês de novembro de 2023 apresentou ajuste em relação ao péssimo resultado apresentado em outubro de 2023.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64971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Houve informação referente ao acordo realizado no CAEX e pedido de exclusão dos créditos trabalhistas dos créditos sujeitos a recuperação judicial.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É, portanto, necessária a adequação da documentação contábil com o ajuste dos créditos devidos pelas </a:t>
            </a:r>
            <a:r>
              <a:rPr lang="pt-BR" sz="1600" dirty="0" err="1"/>
              <a:t>recuperandas</a:t>
            </a:r>
            <a:r>
              <a:rPr lang="pt-BR" sz="16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1ª Vara Cível De </a:t>
            </a:r>
            <a:r>
              <a:rPr lang="en-US" sz="1300" dirty="0" err="1"/>
              <a:t>Queimados</a:t>
            </a:r>
            <a:r>
              <a:rPr lang="en-US" sz="1300" dirty="0"/>
              <a:t>/RJ</a:t>
            </a:r>
            <a:br>
              <a:rPr lang="en-US" sz="1300" dirty="0"/>
            </a:br>
            <a:r>
              <a:rPr lang="en-US" sz="1300" dirty="0" err="1"/>
              <a:t>Processo</a:t>
            </a:r>
            <a:r>
              <a:rPr lang="en-US" sz="1300" dirty="0"/>
              <a:t>: 0001573-32.2021.8.19.0067</a:t>
            </a:r>
            <a:br>
              <a:rPr lang="en-US" sz="1300" dirty="0"/>
            </a:br>
            <a:r>
              <a:rPr lang="en-US" sz="1300" dirty="0" err="1"/>
              <a:t>Recuperação</a:t>
            </a:r>
            <a:r>
              <a:rPr lang="en-US" sz="1300" dirty="0"/>
              <a:t> Judicial: </a:t>
            </a:r>
            <a:br>
              <a:rPr lang="en-US" sz="1300" dirty="0"/>
            </a:br>
            <a:r>
              <a:rPr lang="en-US" sz="1300" dirty="0"/>
              <a:t>TB TRANSPORTES BLANCO EIRELI </a:t>
            </a:r>
            <a:br>
              <a:rPr lang="en-US" sz="1300" dirty="0"/>
            </a:br>
            <a:r>
              <a:rPr lang="en-US" sz="1300" dirty="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341221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novembro</a:t>
            </a:r>
            <a:r>
              <a:rPr lang="en-US" sz="2400" dirty="0">
                <a:solidFill>
                  <a:srgbClr val="FFFFFF"/>
                </a:solidFill>
              </a:rPr>
              <a:t>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D9F223-918A-45AF-9B53-56AB9E5E2182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16c05727-aa75-4e4a-9b5f-8a80a1165891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50536</TotalTime>
  <Words>1144</Words>
  <Application>Microsoft Office PowerPoint</Application>
  <PresentationFormat>Widescreen</PresentationFormat>
  <Paragraphs>223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Biome Light</vt:lpstr>
      <vt:lpstr>Calibri</vt:lpstr>
      <vt:lpstr>Calibri Light</vt:lpstr>
      <vt:lpstr>Constantia</vt:lpstr>
      <vt:lpstr>Franklin Gothic Book</vt:lpstr>
      <vt:lpstr>Wingdings</vt:lpstr>
      <vt:lpstr>Tema do Office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jun/23- novembro/23</vt:lpstr>
      <vt:lpstr>   DEMONSTRAÇÃO DO RESULTADO DO EXERCÍCIO: jan/23-nov/23</vt:lpstr>
      <vt:lpstr>   INDICADORES DE DESEMPENHO ECONOMICO-FINANCEIRO: jan/23 – outubro/23</vt:lpstr>
      <vt:lpstr>   INDICADORES DE DESEMPENHO ECONOMICO-FINANCEIRO: novembro- 2023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94</cp:revision>
  <dcterms:created xsi:type="dcterms:W3CDTF">2021-07-24T12:07:37Z</dcterms:created>
  <dcterms:modified xsi:type="dcterms:W3CDTF">2024-05-17T00:02:36Z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