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11A78-0363-42BC-8461-2809ABA7ED2A}" v="9" dt="2023-09-11T16:41:35.4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68" d="100"/>
          <a:sy n="68" d="100"/>
        </p:scale>
        <p:origin x="62" y="1622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igorb\OneDrive\Documentos\JUDICIAL\ADMINISTRADOR%20JUDICIAL\RECUPERA&#199;&#195;O%20JUDICIAL%20-%20BLANCO%20E%20UNIRIO\Documenta&#231;&#227;o%20Cont&#225;bil\An&#225;lise%20Financeira%20-%20Blanco%20Unirio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igorb\OneDrive\Documentos\JUDICIAL\ADMINISTRADOR%20JUDICIAL\RECUPERA&#199;&#195;O%20JUDICIAL%20-%20BLANCO%20E%20UNIRIO\Documenta&#231;&#227;o%20Cont&#225;bil\An&#225;lise%20Financeira%20-%20Blanco%20Uniri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'Indicadores de Desempenho'!$B$4</c:f>
              <c:strCache>
                <c:ptCount val="1"/>
                <c:pt idx="0">
                  <c:v>CAPITAL DE GIRO LÍQUIDO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'Indicadores de Desempenho'!$Q$3:$AB$3</c:f>
              <c:numCache>
                <c:formatCode>mmm\-yy</c:formatCode>
                <c:ptCount val="12"/>
                <c:pt idx="0">
                  <c:v>44713</c:v>
                </c:pt>
                <c:pt idx="1">
                  <c:v>44743</c:v>
                </c:pt>
                <c:pt idx="2">
                  <c:v>44774</c:v>
                </c:pt>
                <c:pt idx="3">
                  <c:v>44805</c:v>
                </c:pt>
                <c:pt idx="4">
                  <c:v>44835</c:v>
                </c:pt>
                <c:pt idx="5">
                  <c:v>44866</c:v>
                </c:pt>
                <c:pt idx="6">
                  <c:v>44896</c:v>
                </c:pt>
                <c:pt idx="7">
                  <c:v>44927</c:v>
                </c:pt>
                <c:pt idx="8">
                  <c:v>44958</c:v>
                </c:pt>
                <c:pt idx="9">
                  <c:v>44986</c:v>
                </c:pt>
                <c:pt idx="10">
                  <c:v>45017</c:v>
                </c:pt>
                <c:pt idx="11">
                  <c:v>45047</c:v>
                </c:pt>
              </c:numCache>
            </c:numRef>
          </c:cat>
          <c:val>
            <c:numRef>
              <c:f>'Indicadores de Desempenho'!$Q$4:$AB$4</c:f>
              <c:numCache>
                <c:formatCode>"R$"\ #,##0.00</c:formatCode>
                <c:ptCount val="12"/>
                <c:pt idx="0">
                  <c:v>-15221403.189999998</c:v>
                </c:pt>
                <c:pt idx="1">
                  <c:v>-14953638.940000005</c:v>
                </c:pt>
                <c:pt idx="2">
                  <c:v>-15231533.990000002</c:v>
                </c:pt>
                <c:pt idx="3">
                  <c:v>-22458036.670000002</c:v>
                </c:pt>
                <c:pt idx="4">
                  <c:v>-14224938.869999997</c:v>
                </c:pt>
                <c:pt idx="5">
                  <c:v>-14107174.030000009</c:v>
                </c:pt>
                <c:pt idx="6">
                  <c:v>-15350772.639999993</c:v>
                </c:pt>
                <c:pt idx="7">
                  <c:v>-18770251.740000002</c:v>
                </c:pt>
                <c:pt idx="8">
                  <c:v>-21203276.279999994</c:v>
                </c:pt>
                <c:pt idx="9">
                  <c:v>-22385826.399999999</c:v>
                </c:pt>
                <c:pt idx="10">
                  <c:v>-22074884.890000001</c:v>
                </c:pt>
                <c:pt idx="11">
                  <c:v>-22474268.170000002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6A-4E0D-99D0-2F110152AC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1014072"/>
        <c:axId val="742200016"/>
      </c:lineChart>
      <c:dateAx>
        <c:axId val="5710140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2200016"/>
        <c:crosses val="autoZero"/>
        <c:auto val="1"/>
        <c:lblOffset val="100"/>
        <c:baseTimeUnit val="months"/>
      </c:dateAx>
      <c:valAx>
        <c:axId val="7422000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\ #,##0.00" sourceLinked="1"/>
        <c:majorTickMark val="none"/>
        <c:minorTickMark val="none"/>
        <c:tickLblPos val="nextTo"/>
        <c:crossAx val="571014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'Indicadores de Desempenho'!$B$6</c:f>
              <c:strCache>
                <c:ptCount val="1"/>
                <c:pt idx="0">
                  <c:v>DÍVIDA LÍQUIDA (R$121.802.333,48) / EBITDA (em meses)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'Indicadores de Desempenho'!$P$3:$AC$3</c:f>
              <c:numCache>
                <c:formatCode>mmm\-yy</c:formatCode>
                <c:ptCount val="14"/>
                <c:pt idx="0">
                  <c:v>44682</c:v>
                </c:pt>
                <c:pt idx="1">
                  <c:v>44713</c:v>
                </c:pt>
                <c:pt idx="2">
                  <c:v>44743</c:v>
                </c:pt>
                <c:pt idx="3">
                  <c:v>44774</c:v>
                </c:pt>
                <c:pt idx="4">
                  <c:v>44805</c:v>
                </c:pt>
                <c:pt idx="5">
                  <c:v>44835</c:v>
                </c:pt>
                <c:pt idx="6">
                  <c:v>44866</c:v>
                </c:pt>
                <c:pt idx="7">
                  <c:v>44896</c:v>
                </c:pt>
                <c:pt idx="8">
                  <c:v>44927</c:v>
                </c:pt>
                <c:pt idx="9">
                  <c:v>44958</c:v>
                </c:pt>
                <c:pt idx="10">
                  <c:v>44986</c:v>
                </c:pt>
                <c:pt idx="11">
                  <c:v>45017</c:v>
                </c:pt>
                <c:pt idx="12">
                  <c:v>45047</c:v>
                </c:pt>
                <c:pt idx="13">
                  <c:v>45078</c:v>
                </c:pt>
              </c:numCache>
            </c:numRef>
          </c:cat>
          <c:val>
            <c:numRef>
              <c:f>'Indicadores de Desempenho'!$P$6:$AC$6</c:f>
              <c:numCache>
                <c:formatCode>0</c:formatCode>
                <c:ptCount val="14"/>
                <c:pt idx="0">
                  <c:v>211</c:v>
                </c:pt>
                <c:pt idx="1">
                  <c:v>388.31842431691422</c:v>
                </c:pt>
                <c:pt idx="2">
                  <c:v>151.84159505118589</c:v>
                </c:pt>
                <c:pt idx="3">
                  <c:v>208.04792081950296</c:v>
                </c:pt>
                <c:pt idx="4">
                  <c:v>113.52883769240297</c:v>
                </c:pt>
                <c:pt idx="5">
                  <c:v>113.52883769240297</c:v>
                </c:pt>
                <c:pt idx="6">
                  <c:v>175.52702092327024</c:v>
                </c:pt>
                <c:pt idx="7">
                  <c:v>175.52702092327024</c:v>
                </c:pt>
                <c:pt idx="8">
                  <c:v>264.02981260008471</c:v>
                </c:pt>
                <c:pt idx="9">
                  <c:v>216.27676154802123</c:v>
                </c:pt>
                <c:pt idx="10">
                  <c:v>171.17485972362519</c:v>
                </c:pt>
                <c:pt idx="11">
                  <c:v>187.6421429092463</c:v>
                </c:pt>
                <c:pt idx="12">
                  <c:v>198.08660056664033</c:v>
                </c:pt>
                <c:pt idx="13">
                  <c:v>505.37510262901196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A5-4591-A242-473DA5CBE7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2782672"/>
        <c:axId val="572782992"/>
      </c:lineChart>
      <c:dateAx>
        <c:axId val="5727826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72782992"/>
        <c:crosses val="autoZero"/>
        <c:auto val="1"/>
        <c:lblOffset val="100"/>
        <c:baseTimeUnit val="months"/>
      </c:dateAx>
      <c:valAx>
        <c:axId val="572782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572782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475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junho existiram </a:t>
          </a:r>
          <a:r>
            <a:rPr lang="pt-BR" b="0" i="0" u="sng" baseline="0" dirty="0"/>
            <a:t>5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junho existiram 10 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475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junho existiram </a:t>
          </a:r>
          <a:r>
            <a:rPr lang="pt-BR" sz="2500" b="0" i="0" u="sng" kern="1200" baseline="0" dirty="0"/>
            <a:t>5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junho existiram 10 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11/03/2024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11/03/2024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01/10/2023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23º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maio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/22-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junho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94CA983-904C-68C4-2A5D-D2EE8013589C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1807709"/>
          <a:ext cx="10988675" cy="3926795"/>
        </p:xfrm>
        <a:graphic>
          <a:graphicData uri="http://schemas.openxmlformats.org/drawingml/2006/table">
            <a:tbl>
              <a:tblPr/>
              <a:tblGrid>
                <a:gridCol w="2178852">
                  <a:extLst>
                    <a:ext uri="{9D8B030D-6E8A-4147-A177-3AD203B41FA5}">
                      <a16:colId xmlns:a16="http://schemas.microsoft.com/office/drawing/2014/main" val="4232420179"/>
                    </a:ext>
                  </a:extLst>
                </a:gridCol>
                <a:gridCol w="646393">
                  <a:extLst>
                    <a:ext uri="{9D8B030D-6E8A-4147-A177-3AD203B41FA5}">
                      <a16:colId xmlns:a16="http://schemas.microsoft.com/office/drawing/2014/main" val="2095778146"/>
                    </a:ext>
                  </a:extLst>
                </a:gridCol>
                <a:gridCol w="646393">
                  <a:extLst>
                    <a:ext uri="{9D8B030D-6E8A-4147-A177-3AD203B41FA5}">
                      <a16:colId xmlns:a16="http://schemas.microsoft.com/office/drawing/2014/main" val="3493810"/>
                    </a:ext>
                  </a:extLst>
                </a:gridCol>
                <a:gridCol w="631867">
                  <a:extLst>
                    <a:ext uri="{9D8B030D-6E8A-4147-A177-3AD203B41FA5}">
                      <a16:colId xmlns:a16="http://schemas.microsoft.com/office/drawing/2014/main" val="1445499459"/>
                    </a:ext>
                  </a:extLst>
                </a:gridCol>
                <a:gridCol w="624604">
                  <a:extLst>
                    <a:ext uri="{9D8B030D-6E8A-4147-A177-3AD203B41FA5}">
                      <a16:colId xmlns:a16="http://schemas.microsoft.com/office/drawing/2014/main" val="1985220423"/>
                    </a:ext>
                  </a:extLst>
                </a:gridCol>
                <a:gridCol w="624604">
                  <a:extLst>
                    <a:ext uri="{9D8B030D-6E8A-4147-A177-3AD203B41FA5}">
                      <a16:colId xmlns:a16="http://schemas.microsoft.com/office/drawing/2014/main" val="3908534995"/>
                    </a:ext>
                  </a:extLst>
                </a:gridCol>
                <a:gridCol w="624604">
                  <a:extLst>
                    <a:ext uri="{9D8B030D-6E8A-4147-A177-3AD203B41FA5}">
                      <a16:colId xmlns:a16="http://schemas.microsoft.com/office/drawing/2014/main" val="977404604"/>
                    </a:ext>
                  </a:extLst>
                </a:gridCol>
                <a:gridCol w="624604">
                  <a:extLst>
                    <a:ext uri="{9D8B030D-6E8A-4147-A177-3AD203B41FA5}">
                      <a16:colId xmlns:a16="http://schemas.microsoft.com/office/drawing/2014/main" val="2789815118"/>
                    </a:ext>
                  </a:extLst>
                </a:gridCol>
                <a:gridCol w="624604">
                  <a:extLst>
                    <a:ext uri="{9D8B030D-6E8A-4147-A177-3AD203B41FA5}">
                      <a16:colId xmlns:a16="http://schemas.microsoft.com/office/drawing/2014/main" val="537644686"/>
                    </a:ext>
                  </a:extLst>
                </a:gridCol>
                <a:gridCol w="624604">
                  <a:extLst>
                    <a:ext uri="{9D8B030D-6E8A-4147-A177-3AD203B41FA5}">
                      <a16:colId xmlns:a16="http://schemas.microsoft.com/office/drawing/2014/main" val="3329131531"/>
                    </a:ext>
                  </a:extLst>
                </a:gridCol>
                <a:gridCol w="624604">
                  <a:extLst>
                    <a:ext uri="{9D8B030D-6E8A-4147-A177-3AD203B41FA5}">
                      <a16:colId xmlns:a16="http://schemas.microsoft.com/office/drawing/2014/main" val="4068547421"/>
                    </a:ext>
                  </a:extLst>
                </a:gridCol>
                <a:gridCol w="639130">
                  <a:extLst>
                    <a:ext uri="{9D8B030D-6E8A-4147-A177-3AD203B41FA5}">
                      <a16:colId xmlns:a16="http://schemas.microsoft.com/office/drawing/2014/main" val="3716303191"/>
                    </a:ext>
                  </a:extLst>
                </a:gridCol>
                <a:gridCol w="624604">
                  <a:extLst>
                    <a:ext uri="{9D8B030D-6E8A-4147-A177-3AD203B41FA5}">
                      <a16:colId xmlns:a16="http://schemas.microsoft.com/office/drawing/2014/main" val="3212492014"/>
                    </a:ext>
                  </a:extLst>
                </a:gridCol>
                <a:gridCol w="639130">
                  <a:extLst>
                    <a:ext uri="{9D8B030D-6E8A-4147-A177-3AD203B41FA5}">
                      <a16:colId xmlns:a16="http://schemas.microsoft.com/office/drawing/2014/main" val="980533116"/>
                    </a:ext>
                  </a:extLst>
                </a:gridCol>
                <a:gridCol w="610078">
                  <a:extLst>
                    <a:ext uri="{9D8B030D-6E8A-4147-A177-3AD203B41FA5}">
                      <a16:colId xmlns:a16="http://schemas.microsoft.com/office/drawing/2014/main" val="3425689920"/>
                    </a:ext>
                  </a:extLst>
                </a:gridCol>
              </a:tblGrid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Transportes Blanco e Unirio (Consolidado)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063941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Balanço Patrimonial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mai-22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jun-22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jul-22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ago-22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set-22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out-22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nov-22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dez-22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jan-23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fev-23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mar-23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abr-23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mai-23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jun-23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56F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725521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Ativo Circulante </a:t>
                      </a:r>
                      <a:r>
                        <a:rPr lang="pt-B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38.825.489,41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36.718.005,81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38.001.063,96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38.585.829,68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39.199.453,09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41.673.271,21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40.100.345,26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40.119.869,90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37.190.983,46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34.914.808,39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R$ 38.168.216,01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38.462.661,13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R$ 37.870.706,71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38.589.220,56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128239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Caixas e Aplicações Financeiras </a:t>
                      </a:r>
                      <a:r>
                        <a:rPr lang="pt-B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R$ 10.929.302,93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R$ 11.715.968,94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R$ 12.460.044,35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R$ 12.664.486,42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R$ 13.193.848,19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R$ 13.566.283,30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R$ 12.374.726,19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R$ 12.498.124,94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R$ 13.009.262,86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R$ 12.608.378,64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R$ 13.806.744,09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R$ 13.188.940,90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R$ 13.767.273,54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R$ 13.397.740,11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378480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Contas a Receber </a:t>
                      </a:r>
                      <a:r>
                        <a:rPr lang="pt-B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R$ 337.043,89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R$ 337.043,89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R$ 337.043,89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R$ 286.533,56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R$ 303.397,18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R$ 286.533,36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R$ 286.533,56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R$ 286.533,36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R$ 286.533,56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R$ 286.533,36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R$ 286.533,56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R$ 286.533,36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R$ 286.533,56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R$ 286.533,36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46191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Estoques </a:t>
                      </a:r>
                      <a:r>
                        <a:rPr lang="pt-B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R$ 1.227.888,03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R$ 1.305.734,40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R$ 1.898.917,70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R$ 2.465.927,85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R$ 2.843.084,61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R$ 4.140.214,65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R$ 3.011.076,64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R$ 3.103.458,29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R$ 2.207.430,18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R$ 2.626.001,52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R$ 2.694.573,60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R$ 2.733.967,86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R$ 2.761.503,68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R$ 2.800.787,36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55396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Valores e Créditos Recuperáveis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R$ 3.421.665,63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R$ 3.504.144,98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R$ 3.630.115,26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R$ 3.704.917,14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R$ 3.714.024,57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R$ 4.548.278,21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R$ 6.898.783,08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R$ 7.111.436,63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R$ 7.118.168,04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R$ 5.043.695,01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R$ 7.144.077,03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R$ 8.413.699,03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R$ 7.453.717,15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R$ 8.453.788,59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356568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Despesas Exercícios Seguintes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R$ 22.909.588,93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R$ 19.855.113,60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R$ 19.674.942,76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R$ 19.463.964,71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R$ 19.145.098,54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R$ 19.131.961,69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R$ 17.529.225,79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R$ 17.120.316,68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R$ 14.569.588,82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R$ 14.350.199,86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R$ 14.236.287,73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R$ 13.839.519,98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R$ 13.601.678,78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R$ 13.650.371,14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355259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Bens Destinados a Venda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219471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Ativo Não Circulante </a:t>
                      </a:r>
                      <a:r>
                        <a:rPr lang="pt-B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39.688.579,21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39.953.294,14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40.530.201,12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41.406.690,04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43.802.077,29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43.293.421,47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42.950.603,75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43.294.484,67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43.339.894,59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43.694.238,15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R$ 43.603.585,61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41.670.043,13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R$ 43.362.100,05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42.598.887,51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970393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Realizável a longo prazo </a:t>
                      </a:r>
                      <a:r>
                        <a:rPr lang="pt-B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39.688.579,21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39.953.294,14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40.530.201,12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41.406.690,04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43.802.077,29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43.293.421,47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42.950.603,75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43.294.484,67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43.339.894,59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43.694.238,15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R$ 43.603.585,61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41.670.043,13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R$ 43.362.100,05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42.598.887,51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994339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Realizáveis a Longo Prazo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R$ 15.293.563,76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R$ 15.738.389,57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R$ 16.495.407,43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R$ 17.402.588,43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R$ 19.956.512,67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R$ 19.606.393,84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R$ 19.329.337,65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R$ 19.770.037,19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R$ 19.912.265,73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R$ 20.363.427,91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R$ 20.272.775,37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R$ 18.463.472,91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R$ 20.252.348,45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R$ 19.560.954,53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44086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Imobilizado 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R$ 22.414.773,68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R$ 22.234.662,80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R$ 22.054.551,92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R$ 22.023.859,84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R$ 21.865.322,85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R$ 21.706.785,86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R$ 21.641.024,33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R$ 21.544.205,71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R$ 21.447.387,09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R$ 21.350.568,47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R$ 21.350.568,47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R$ 21.226.328,45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R$ 21.129.509,83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R$ 21.057.691,21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100588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Intangível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R$ 1.980.241,77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253536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Diferido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923051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do Ativo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78.514.068,62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76.671.299,95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78.531.265,08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79.992.519,72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83.001.530,38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84.966.692,68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83.050.949,01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83.414.354,57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80.530.878,05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78.609.046,54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R$ 81.771.801,62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80.132.704,26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R$ 81.232.806,76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81.188.108,07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4264513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Passivo Circulante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51.279.189,12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51.939.409,00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52.954.702,90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53.817.363,67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61.657.489,76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55.898.210,08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54.207.519,29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55.470.642,54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55.961.235,20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56.118.084,67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R$ 60.554.042,41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60.537.546,02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R$ 60.344.974,88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60.152.169,58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1557967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Obrigações Sociais e Trabalhistas </a:t>
                      </a:r>
                      <a:r>
                        <a:rPr lang="pt-B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30184192,95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30181439,64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30487170,99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30598269,76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30752664,91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30929976,43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R$ 31.056.160,66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R$ 31.479.482,00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R$ 31.654.464,05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R$ 31.479.482,00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R$ 32.111.263,87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R$ 32.420.523,23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R$ 32.502.577,77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R$ 32.695.542,20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5638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Fornecedores e Contas a Pagar </a:t>
                      </a:r>
                      <a:r>
                        <a:rPr lang="pt-B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6451499,73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7101821,71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7825706,69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8597507,82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9142010,25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8622040,16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R$ 6.896.498,48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R$ 7.676.744,52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R$ 8.037.437,40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R$ 8.606.886,08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R$ 8.728.571,65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R$ 9.236.664,76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R$ 9.023.650,88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R$ 8.694.345,95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789295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Contas a Pagar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30363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Empréstimos e Financiamentos </a:t>
                      </a:r>
                      <a:r>
                        <a:rPr lang="pt-B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1594289,5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1594289,5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1594289,5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1594289,5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8722993,56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3366506,01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R$ 3.326.885,28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R$ 3.366.506,01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R$ 3.326.885,28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R$ 3.089.160,90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R$ 5.998.166,22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R$ 5.945.382,76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R$ 5.877.613,30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R$ 5.801.996,84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88192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Obrigações Tributárias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9167928,21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9272161,39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9349451,74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9455569,49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9543378,19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9657334,84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R$ 9.742.059,59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R$ 9.840.674,30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R$ 9.929.457,77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R$ 10.008.892,83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R$ 10.918.522,16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R$ 10.218.419,57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R$ 10.330.606,33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R$ 10.445.898,65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715877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Provisões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3881278,73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3789696,76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3698083,98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3571727,1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3496442,85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3322352,64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R$ 3.185.915,28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R$ 3.107.235,71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R$ 3.012.990,70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R$ 2.933.662,86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R$ 2.797.518,51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R$ 2.716.555,70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R$ 2.610.526,60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R$ 2.514.385,94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851993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Passivo não Circulante </a:t>
                      </a:r>
                      <a:r>
                        <a:rPr lang="pt-B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29.100.823,93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29.075.954,19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29.152.468,84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28.941.490,79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29.152.468,84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25.764.976,72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27.512.915,51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27.774.849,99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26.353.580,68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25.636.900,18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R$ 25.920.442,50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25.529.489,66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R$ 24.245.961,78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24.851.317,90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775418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Empréstimos e Financiamentos </a:t>
                      </a:r>
                      <a:r>
                        <a:rPr lang="pt-B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22091639,59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22066769,85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22143284,5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21932306,45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22143284,5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18756268,87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21043223,8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20766141,14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19344396,34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19167684,96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R$ 18.911.734,65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18520781,81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R$ 18.198.562,89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17842610,05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862966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Parcelamento (Tributos)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5889246,47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5889246,47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5889246,47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5889246,47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5889246,47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5.889.246,47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5349753,84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5.889.246,47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5889246,47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5.349.753,84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R$ 5.889.246,47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5.889.246,47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R$ 4.927.937,51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5.889.246,47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3883960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Outros Valores a Longo Prazo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             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297645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Obrigações a Pagar</a:t>
                      </a:r>
                    </a:p>
                  </a:txBody>
                  <a:tcPr marL="56027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1.119.937,87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1.119.937,87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 1.119.937,87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1.119.937,87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1.119.937,87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1.119.461,38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1.119.937,87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1.119.462,38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        1.119.937,87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1.119.461,38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1.119.461,38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1.119.461,38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1.119.461,38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0" i="0" u="none" strike="noStrike">
                          <a:effectLst/>
                          <a:latin typeface="Arial" panose="020B0604020202020204" pitchFamily="34" charset="0"/>
                        </a:rPr>
                        <a:t>1.119.461,38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614543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effectLst/>
                          <a:latin typeface="Calibri" panose="020F0502020204030204" pitchFamily="34" charset="0"/>
                        </a:rPr>
                        <a:t>Total do Passivo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80.380.013,05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81.015.363,19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82.107.171,74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82.758.854,46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90.809.958,60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81.663.186,80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81.720.434,80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83.245.492,53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82.314.815,88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81.754.984,85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R$ 86.474.484,91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86.067.035,68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R$ 84.590.936,66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85.003.487,48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406234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Patrimônio Líquido </a:t>
                      </a:r>
                      <a:r>
                        <a:rPr lang="pt-B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-R$ 4.007.675,88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-R$ 4.007.675,88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(4.007.675,88)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284192"/>
                  </a:ext>
                </a:extLst>
              </a:tr>
              <a:tr h="106037">
                <a:tc>
                  <a:txBody>
                    <a:bodyPr/>
                    <a:lstStyle/>
                    <a:p>
                      <a:pPr algn="l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do Passivo e Patrimônio Líquido </a:t>
                      </a:r>
                      <a:r>
                        <a:rPr lang="pt-BR" sz="4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(milhões de R$)</a:t>
                      </a:r>
                      <a:endParaRPr lang="pt-BR" sz="6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76.372.337,17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77.007.687,31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78.099.495,86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78.751.178,58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86.802.282,72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77.655.510,92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77.712.758,92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79.237.816,65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78.307.140,00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77.747.308,97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R$ 82.466.809,03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82.059.359,80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R$ 80.583.260,78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80.995.811,60 </a:t>
                      </a:r>
                    </a:p>
                  </a:txBody>
                  <a:tcPr marL="3113" marR="3113" marT="31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37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/23-jun/23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269D79E-BFE2-2597-0D55-96D159EDFE6E}"/>
              </a:ext>
            </a:extLst>
          </p:cNvPr>
          <p:cNvGraphicFramePr>
            <a:graphicFrameLocks noGrp="1"/>
          </p:cNvGraphicFramePr>
          <p:nvPr/>
        </p:nvGraphicFramePr>
        <p:xfrm>
          <a:off x="595313" y="2634294"/>
          <a:ext cx="10988675" cy="2273624"/>
        </p:xfrm>
        <a:graphic>
          <a:graphicData uri="http://schemas.openxmlformats.org/drawingml/2006/table">
            <a:tbl>
              <a:tblPr/>
              <a:tblGrid>
                <a:gridCol w="2968095">
                  <a:extLst>
                    <a:ext uri="{9D8B030D-6E8A-4147-A177-3AD203B41FA5}">
                      <a16:colId xmlns:a16="http://schemas.microsoft.com/office/drawing/2014/main" val="1341287565"/>
                    </a:ext>
                  </a:extLst>
                </a:gridCol>
                <a:gridCol w="797255">
                  <a:extLst>
                    <a:ext uri="{9D8B030D-6E8A-4147-A177-3AD203B41FA5}">
                      <a16:colId xmlns:a16="http://schemas.microsoft.com/office/drawing/2014/main" val="1439921609"/>
                    </a:ext>
                  </a:extLst>
                </a:gridCol>
                <a:gridCol w="797255">
                  <a:extLst>
                    <a:ext uri="{9D8B030D-6E8A-4147-A177-3AD203B41FA5}">
                      <a16:colId xmlns:a16="http://schemas.microsoft.com/office/drawing/2014/main" val="701000498"/>
                    </a:ext>
                  </a:extLst>
                </a:gridCol>
                <a:gridCol w="797255">
                  <a:extLst>
                    <a:ext uri="{9D8B030D-6E8A-4147-A177-3AD203B41FA5}">
                      <a16:colId xmlns:a16="http://schemas.microsoft.com/office/drawing/2014/main" val="3873576895"/>
                    </a:ext>
                  </a:extLst>
                </a:gridCol>
                <a:gridCol w="653173">
                  <a:extLst>
                    <a:ext uri="{9D8B030D-6E8A-4147-A177-3AD203B41FA5}">
                      <a16:colId xmlns:a16="http://schemas.microsoft.com/office/drawing/2014/main" val="4178619872"/>
                    </a:ext>
                  </a:extLst>
                </a:gridCol>
                <a:gridCol w="797255">
                  <a:extLst>
                    <a:ext uri="{9D8B030D-6E8A-4147-A177-3AD203B41FA5}">
                      <a16:colId xmlns:a16="http://schemas.microsoft.com/office/drawing/2014/main" val="344090515"/>
                    </a:ext>
                  </a:extLst>
                </a:gridCol>
                <a:gridCol w="730017">
                  <a:extLst>
                    <a:ext uri="{9D8B030D-6E8A-4147-A177-3AD203B41FA5}">
                      <a16:colId xmlns:a16="http://schemas.microsoft.com/office/drawing/2014/main" val="2690120170"/>
                    </a:ext>
                  </a:extLst>
                </a:gridCol>
                <a:gridCol w="797255">
                  <a:extLst>
                    <a:ext uri="{9D8B030D-6E8A-4147-A177-3AD203B41FA5}">
                      <a16:colId xmlns:a16="http://schemas.microsoft.com/office/drawing/2014/main" val="2136672143"/>
                    </a:ext>
                  </a:extLst>
                </a:gridCol>
                <a:gridCol w="585935">
                  <a:extLst>
                    <a:ext uri="{9D8B030D-6E8A-4147-A177-3AD203B41FA5}">
                      <a16:colId xmlns:a16="http://schemas.microsoft.com/office/drawing/2014/main" val="1829237532"/>
                    </a:ext>
                  </a:extLst>
                </a:gridCol>
                <a:gridCol w="787650">
                  <a:extLst>
                    <a:ext uri="{9D8B030D-6E8A-4147-A177-3AD203B41FA5}">
                      <a16:colId xmlns:a16="http://schemas.microsoft.com/office/drawing/2014/main" val="3668633851"/>
                    </a:ext>
                  </a:extLst>
                </a:gridCol>
                <a:gridCol w="489880">
                  <a:extLst>
                    <a:ext uri="{9D8B030D-6E8A-4147-A177-3AD203B41FA5}">
                      <a16:colId xmlns:a16="http://schemas.microsoft.com/office/drawing/2014/main" val="1736211315"/>
                    </a:ext>
                  </a:extLst>
                </a:gridCol>
                <a:gridCol w="787650">
                  <a:extLst>
                    <a:ext uri="{9D8B030D-6E8A-4147-A177-3AD203B41FA5}">
                      <a16:colId xmlns:a16="http://schemas.microsoft.com/office/drawing/2014/main" val="3545550879"/>
                    </a:ext>
                  </a:extLst>
                </a:gridCol>
              </a:tblGrid>
              <a:tr h="230532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DRE -BLANCO E UNIRIO - CONSOLIDADOS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4064349"/>
                  </a:ext>
                </a:extLst>
              </a:tr>
              <a:tr h="140240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Demonstração de Resultados (Consolidado)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jan-23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%146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fev-23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%1462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mar-23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%147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abr-23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mai-23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%1482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jun-23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484184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Receita Bruta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R$ 5.708.854,12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-9,57%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R$ 5.162.538,90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24,77%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R$ 6.441.552,42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-8,16%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R$ 5.916.178,05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11,92%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R$ 6.621.287,65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1,43%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R$ 6.715.904,75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206190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Custo dos Serviços Prestados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R$ 4.750.658,27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6,35%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R$ 5.052.331,80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-1,39%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R$ 4.982.123,44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-4,03%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R$ 4.781.197,64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10,36%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R$ 5.276.316,62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4,77%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R$ 5.528.211,23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1610721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Lucro Bruto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R$ 958.195,85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-88,50%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R$ 110.207,10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1224,26%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R$ 1.459.428,98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-20,30%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R$ 1.163.105,03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15,64%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R$ 1.344.971,03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-13,52%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R$ 1.163.105,03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781748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Total das Despesas Operacionais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R$ 496.875,47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3,44%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R$ 513.984,68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45,50%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R$ 747.862,26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-31,27%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R$ 513.984,68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42,04%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R$ 730.076,67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26,30%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R$ 922.091,31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704945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Depreciação e Amortização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R$ 3,00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845444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EBIT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R$ 461.323,38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-187,53%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-R$ 403.777,58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276,23%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R$ 711.566,72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-8,78%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R$ 649.120,35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-5,27%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R$ 614.894,36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-60,80%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R$ 241.013,72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694631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Receitas Financeiras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-R$ 1.409,36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R$ 2.084,66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R$ 2.012,36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99452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Despesas Financeiras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R$ 619.943,72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-56,98%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R$ 266.691,75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11,03%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R$ 296.103,99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137,77%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R$ 704.055,65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-61,82%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R$ 268.782,88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35,63%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R$ 364.551,60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3894175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Resultado Financeiro Líquido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-R$ 621.353,08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-57,08%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-R$ 266.691,75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10,25%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-R$ 294.019,33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138,77%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-R$ 702.043,29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-61,71%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-R$ 268.782,88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35,63%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-R$ 364.551,60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373836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Lucro Operacional antes I.R.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-R$ 160.029,70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318,97%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-R$ 670.469,33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162,28%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R$ 417.547,39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-112,67%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-R$ 52.922,94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753,99%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R$ 346.111,48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-135,69%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-R$ 123.537,88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1142358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Imposto de Renda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effectLst/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54155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Lucro Líquido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-R$ 160.029,70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318,97%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-R$ 670.469,33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162,28%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R$ 417.547,39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-112,67%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-R$ 52.922,94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753,99%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R$ 346.111,48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-135,69%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-R$ 123.537,88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194688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EBITDA </a:t>
                      </a: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R$ 461.317,38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-187,53%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-R$ 403.777,58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276,23%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R$ 711.566,72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-8,78%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R$ 649.120,35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-5,27%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R$ 614.894,36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-60,80%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R$ 241.013,72</a:t>
                      </a:r>
                    </a:p>
                  </a:txBody>
                  <a:tcPr marL="4117" marR="4117" marT="41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89056"/>
                  </a:ext>
                </a:extLst>
              </a:tr>
              <a:tr h="135918">
                <a:tc>
                  <a:txBody>
                    <a:bodyPr/>
                    <a:lstStyle/>
                    <a:p>
                      <a:pPr algn="l" fontAlgn="t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117" marR="4117" marT="4117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17" marR="4117" marT="411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51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dirty="0">
                <a:solidFill>
                  <a:srgbClr val="FFFFFF"/>
                </a:solidFill>
              </a:rPr>
              <a:t>/23 – </a:t>
            </a:r>
            <a:r>
              <a:rPr lang="en-US" sz="2200" dirty="0" err="1">
                <a:solidFill>
                  <a:srgbClr val="FFFFFF"/>
                </a:solidFill>
              </a:rPr>
              <a:t>junho</a:t>
            </a:r>
            <a:r>
              <a:rPr lang="en-US" sz="2200" dirty="0">
                <a:solidFill>
                  <a:srgbClr val="FFFFFF"/>
                </a:solidFill>
              </a:rPr>
              <a:t>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341CB22E-C2AD-543B-8AF2-3E210DD43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966642"/>
              </p:ext>
            </p:extLst>
          </p:nvPr>
        </p:nvGraphicFramePr>
        <p:xfrm>
          <a:off x="1371599" y="1944003"/>
          <a:ext cx="9105900" cy="1335405"/>
        </p:xfrm>
        <a:graphic>
          <a:graphicData uri="http://schemas.openxmlformats.org/drawingml/2006/table">
            <a:tbl>
              <a:tblPr/>
              <a:tblGrid>
                <a:gridCol w="2349500">
                  <a:extLst>
                    <a:ext uri="{9D8B030D-6E8A-4147-A177-3AD203B41FA5}">
                      <a16:colId xmlns:a16="http://schemas.microsoft.com/office/drawing/2014/main" val="1244518416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41658594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83461449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17580067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671780711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23041619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361913586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INDICADOR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effectLst/>
                          <a:latin typeface="Calibri" panose="020F0502020204030204" pitchFamily="34" charset="0"/>
                        </a:rPr>
                        <a:t>jan/23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effectLst/>
                          <a:latin typeface="Calibri" panose="020F0502020204030204" pitchFamily="34" charset="0"/>
                        </a:rPr>
                        <a:t>fev/23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effectLst/>
                          <a:latin typeface="Calibri" panose="020F0502020204030204" pitchFamily="34" charset="0"/>
                        </a:rPr>
                        <a:t>mar/23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effectLst/>
                          <a:latin typeface="Calibri" panose="020F0502020204030204" pitchFamily="34" charset="0"/>
                        </a:rPr>
                        <a:t>abr/23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effectLst/>
                          <a:latin typeface="Calibri" panose="020F0502020204030204" pitchFamily="34" charset="0"/>
                        </a:rPr>
                        <a:t>mai/23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effectLst/>
                          <a:latin typeface="Calibri" panose="020F0502020204030204" pitchFamily="34" charset="0"/>
                        </a:rPr>
                        <a:t>jun/23</a:t>
                      </a: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252734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CAPITAL DE GIRO LÍQUIDO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-R$ 18.770.251,74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-R$ 21.203.276,28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-R$ 22.385.826,40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-R$ 22.074.884,89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-R$ 22.474.268,17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-R$ 21.562.949,02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22692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LIQUIDEZ CORRENTE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0,664585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0,622167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0,630317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0,635352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0,627570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0,641527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0898146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DÍVIDA LÍQUIDA (R$121.802.333,48) / EBITDA (em meses)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198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505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131039"/>
                  </a:ext>
                </a:extLst>
              </a:tr>
              <a:tr h="15811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MARGEM DE LUCRO BRUTO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-8,05%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-88,50%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1224,26%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-20,30%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15,64%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-13,52%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80857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MARGEM DE LUCRO LÍQUIDO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-201,05%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318,97%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162,28%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-112,67%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753,99%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-135,69%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01571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MARGEM EBITDA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-18,09%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-187,53%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276,23%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-8,78%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effectLst/>
                          <a:latin typeface="Arial" panose="020B0604020202020204" pitchFamily="34" charset="0"/>
                        </a:rPr>
                        <a:t>-5,27%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effectLst/>
                          <a:latin typeface="Arial" panose="020B0604020202020204" pitchFamily="34" charset="0"/>
                        </a:rPr>
                        <a:t>-60,80%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427942"/>
                  </a:ext>
                </a:extLst>
              </a:tr>
            </a:tbl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E713C37C-74E0-4E3D-9F0D-FE259C83F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655683"/>
              </p:ext>
            </p:extLst>
          </p:nvPr>
        </p:nvGraphicFramePr>
        <p:xfrm>
          <a:off x="689429" y="3429000"/>
          <a:ext cx="5282747" cy="275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3F1041AE-26EC-43FD-BEDF-0BFBF4425E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057415"/>
              </p:ext>
            </p:extLst>
          </p:nvPr>
        </p:nvGraphicFramePr>
        <p:xfrm>
          <a:off x="6394451" y="3454400"/>
          <a:ext cx="4425950" cy="2736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junho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junho de 2023, houve aumento da receita bruta em 143%, aumento dos custos em 4,77% e redução no lucro bruto de 13,52%. Houve aumento das despesas operacionais em 26,30%, gerando prejuízo líquido de R$123,537,88 no mês.</a:t>
            </a:r>
          </a:p>
          <a:p>
            <a:endParaRPr lang="pt-BR" sz="1600" dirty="0"/>
          </a:p>
          <a:p>
            <a:r>
              <a:rPr lang="pt-BR" sz="1600" dirty="0"/>
              <a:t>Houve, ainda, aumento das despesas financeiras em 35,63%, com resultado financeiro líquido negativo de R$364,551,60.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Deve-se chamar atenção em relação ao EBITDA gerado no mês de junho de 2023, havendo queda de 60,8% em relação o mês de maio, sendo necessária melhoria operacional das </a:t>
            </a:r>
            <a:r>
              <a:rPr lang="pt-BR" sz="1600" dirty="0" err="1"/>
              <a:t>recuperandas</a:t>
            </a:r>
            <a:r>
              <a:rPr lang="pt-BR" sz="1600" dirty="0"/>
              <a:t> para geração de lucro líquido recorrente.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526605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1ª Vara Cível De </a:t>
            </a:r>
            <a:r>
              <a:rPr lang="en-US" sz="1300" dirty="0" err="1"/>
              <a:t>Queimados</a:t>
            </a:r>
            <a:r>
              <a:rPr lang="en-US" sz="1300" dirty="0"/>
              <a:t>/RJ</a:t>
            </a:r>
            <a:br>
              <a:rPr lang="en-US" sz="1300" dirty="0"/>
            </a:br>
            <a:r>
              <a:rPr lang="en-US" sz="1300" dirty="0" err="1"/>
              <a:t>Processo</a:t>
            </a:r>
            <a:r>
              <a:rPr lang="en-US" sz="1300" dirty="0"/>
              <a:t>: 0001573-32.2021.8.19.0067</a:t>
            </a:r>
            <a:br>
              <a:rPr lang="en-US" sz="1300" dirty="0"/>
            </a:br>
            <a:r>
              <a:rPr lang="en-US" sz="1300" dirty="0" err="1"/>
              <a:t>Recuperação</a:t>
            </a:r>
            <a:r>
              <a:rPr lang="en-US" sz="1300" dirty="0"/>
              <a:t> Judicial: </a:t>
            </a:r>
            <a:br>
              <a:rPr lang="en-US" sz="1300" dirty="0"/>
            </a:br>
            <a:r>
              <a:rPr lang="en-US" sz="1300" dirty="0"/>
              <a:t>TB TRANSPORTES BLANCO EIRELI </a:t>
            </a:r>
            <a:br>
              <a:rPr lang="en-US" sz="1300" dirty="0"/>
            </a:br>
            <a:r>
              <a:rPr lang="en-US" sz="1300" dirty="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738356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junho</a:t>
            </a:r>
            <a:r>
              <a:rPr lang="en-US" sz="2400" dirty="0">
                <a:solidFill>
                  <a:srgbClr val="FFFFFF"/>
                </a:solidFill>
              </a:rPr>
              <a:t>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D9F223-918A-45AF-9B53-56AB9E5E2182}">
  <ds:schemaRefs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71af3243-3dd4-4a8d-8c0d-dd76da1f02a5"/>
    <ds:schemaRef ds:uri="16c05727-aa75-4e4a-9b5f-8a80a116589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50155</TotalTime>
  <Words>2841</Words>
  <Application>Microsoft Office PowerPoint</Application>
  <PresentationFormat>Widescreen</PresentationFormat>
  <Paragraphs>874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7" baseType="lpstr">
      <vt:lpstr>Arial</vt:lpstr>
      <vt:lpstr>Biome Light</vt:lpstr>
      <vt:lpstr>Calibri</vt:lpstr>
      <vt:lpstr>Calibri Light</vt:lpstr>
      <vt:lpstr>Cambria</vt:lpstr>
      <vt:lpstr>Constantia</vt:lpstr>
      <vt:lpstr>Franklin Gothic Book</vt:lpstr>
      <vt:lpstr>Wingdings</vt:lpstr>
      <vt:lpstr>Tema do Office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maio/22- junho/23</vt:lpstr>
      <vt:lpstr>   DEMONSTRAÇÃO DO RESULTADO DO EXERCÍCIO: jan/23-jun/23</vt:lpstr>
      <vt:lpstr>   INDICADORES DE DESEMPENHO ECONOMICO-FINANCEIRO: jan/23 – junho/23</vt:lpstr>
      <vt:lpstr>   INDICADORES DE DESEMPENHO ECONOMICO-FINANCEIRO: junho- 2023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88</cp:revision>
  <dcterms:created xsi:type="dcterms:W3CDTF">2021-07-24T12:07:37Z</dcterms:created>
  <dcterms:modified xsi:type="dcterms:W3CDTF">2024-03-11T19:51:39Z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