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11A78-0363-42BC-8461-2809ABA7ED2A}" v="9" dt="2023-09-11T16:41:35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162" d="100"/>
          <a:sy n="162" d="100"/>
        </p:scale>
        <p:origin x="100" y="21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Brazão" userId="5d129cc60b5b4782" providerId="LiveId" clId="{3DCD6CB3-7041-4679-800E-AEC766EEE41F}"/>
    <pc:docChg chg="modSld">
      <pc:chgData name="Igor Brazão" userId="5d129cc60b5b4782" providerId="LiveId" clId="{3DCD6CB3-7041-4679-800E-AEC766EEE41F}" dt="2023-09-11T23:31:35.186" v="0" actId="732"/>
      <pc:docMkLst>
        <pc:docMk/>
      </pc:docMkLst>
      <pc:sldChg chg="modSp mod">
        <pc:chgData name="Igor Brazão" userId="5d129cc60b5b4782" providerId="LiveId" clId="{3DCD6CB3-7041-4679-800E-AEC766EEE41F}" dt="2023-09-11T23:31:35.186" v="0" actId="732"/>
        <pc:sldMkLst>
          <pc:docMk/>
          <pc:sldMk cId="3681197337" sldId="2497"/>
        </pc:sldMkLst>
        <pc:picChg chg="mod modCrop">
          <ac:chgData name="Igor Brazão" userId="5d129cc60b5b4782" providerId="LiveId" clId="{3DCD6CB3-7041-4679-800E-AEC766EEE41F}" dt="2023-09-11T23:31:35.186" v="0" actId="732"/>
          <ac:picMkLst>
            <pc:docMk/>
            <pc:sldMk cId="3681197337" sldId="2497"/>
            <ac:picMk id="7" creationId="{8203979C-347E-A211-DA95-406521506E01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467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abril existiram </a:t>
          </a:r>
          <a:r>
            <a:rPr lang="pt-BR" b="0" i="0" u="sng" baseline="0" dirty="0"/>
            <a:t>2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abril existiram 12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467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abril existiram </a:t>
          </a:r>
          <a:r>
            <a:rPr lang="pt-BR" sz="2500" b="0" i="0" u="sng" kern="1200" baseline="0" dirty="0"/>
            <a:t>2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abril existiram 12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11/09/2023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11/09/2023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01/09/2022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21º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abr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/21-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abr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B5461C35-CEE3-C7C2-A10A-DF06A11146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518032"/>
              </p:ext>
            </p:extLst>
          </p:nvPr>
        </p:nvGraphicFramePr>
        <p:xfrm>
          <a:off x="803829" y="2110245"/>
          <a:ext cx="10785496" cy="2907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1209179" imgH="5715000" progId="Excel.Sheet.12">
                  <p:embed/>
                </p:oleObj>
              </mc:Choice>
              <mc:Fallback>
                <p:oleObj name="Worksheet" r:id="rId2" imgW="21209179" imgH="5715000" progId="Excel.Sheet.12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B5461C35-CEE3-C7C2-A10A-DF06A11146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3829" y="2110245"/>
                        <a:ext cx="10785496" cy="2907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mar/22-abr/23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8710D09F-C089-89E0-05A5-D25EE7101D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128379"/>
              </p:ext>
            </p:extLst>
          </p:nvPr>
        </p:nvGraphicFramePr>
        <p:xfrm>
          <a:off x="411163" y="2871536"/>
          <a:ext cx="11328843" cy="1155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9286123" imgH="2984455" progId="Excel.Sheet.12">
                  <p:embed/>
                </p:oleObj>
              </mc:Choice>
              <mc:Fallback>
                <p:oleObj name="Worksheet" r:id="rId2" imgW="29286123" imgH="2984455" progId="Excel.Sheet.12">
                  <p:embed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8710D09F-C089-89E0-05A5-D25EE7101D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1163" y="2871536"/>
                        <a:ext cx="11328843" cy="11550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out</a:t>
            </a:r>
            <a:r>
              <a:rPr lang="en-US" sz="2200" dirty="0">
                <a:solidFill>
                  <a:srgbClr val="FFFFFF"/>
                </a:solidFill>
              </a:rPr>
              <a:t>/22 – </a:t>
            </a:r>
            <a:r>
              <a:rPr lang="en-US" sz="2200" dirty="0" err="1">
                <a:solidFill>
                  <a:srgbClr val="FFFFFF"/>
                </a:solidFill>
              </a:rPr>
              <a:t>abr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203979C-347E-A211-DA95-406521506E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937"/>
          <a:stretch/>
        </p:blipFill>
        <p:spPr>
          <a:xfrm>
            <a:off x="1019173" y="1963600"/>
            <a:ext cx="9043151" cy="150495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BB2513A-3510-EC00-FC0D-E7D3AE8BBD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481" y="3687840"/>
            <a:ext cx="10022693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abril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abril de 2023, houve queda da receita bruta em 8,16%, redução dos custos em 4,03% e redução no lucro bruto de 20,30%. Houve redução das despesas operacionais em 31,27%, gerando prejuízo líquido de R$52.922,94 no mês.</a:t>
            </a:r>
          </a:p>
          <a:p>
            <a:endParaRPr lang="pt-BR" sz="1600" dirty="0"/>
          </a:p>
          <a:p>
            <a:r>
              <a:rPr lang="pt-BR" sz="1600" dirty="0"/>
              <a:t>Houve, ainda, aumento das despesas financeiras em 138,77%, com resultado financeiro líquido de R$702.043,29, sendo esta responsável pelo prejuízo do respectivo mês. 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ao EBITDA gerado no mês de abril de 2023, cujo resultado demonstra continuidade da melhoria operacional das </a:t>
            </a:r>
            <a:r>
              <a:rPr lang="pt-BR" sz="1600" dirty="0" err="1"/>
              <a:t>recuperandas</a:t>
            </a:r>
            <a:r>
              <a:rPr lang="pt-BR" sz="1600" dirty="0"/>
              <a:t>, sendo necessário, um melhor controle em relação as despesas financeiras para que não se impacte tão significativamente o lucro líquido.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52660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447720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abr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71af3243-3dd4-4a8d-8c0d-dd76da1f02a5"/>
    <ds:schemaRef ds:uri="16c05727-aa75-4e4a-9b5f-8a80a11658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49939</TotalTime>
  <Words>1122</Words>
  <Application>Microsoft Office PowerPoint</Application>
  <PresentationFormat>Widescreen</PresentationFormat>
  <Paragraphs>219</Paragraphs>
  <Slides>18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Constantia</vt:lpstr>
      <vt:lpstr>Franklin Gothic Book</vt:lpstr>
      <vt:lpstr>Wingdings</vt:lpstr>
      <vt:lpstr>Tema do Office</vt:lpstr>
      <vt:lpstr>Worksheet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abr/21- abr/23</vt:lpstr>
      <vt:lpstr>   DEMONSTRAÇÃO DO RESULTADO DO EXERCÍCIO: mar/22-abr/23</vt:lpstr>
      <vt:lpstr>   INDICADORES DE DESEMPENHO ECONOMICO-FINANCEIRO: out/22 – abr/23</vt:lpstr>
      <vt:lpstr>   INDICADORES DE DESEMPENHO ECONOMICO-FINANCEIRO: abril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87</cp:revision>
  <dcterms:created xsi:type="dcterms:W3CDTF">2021-07-24T12:07:37Z</dcterms:created>
  <dcterms:modified xsi:type="dcterms:W3CDTF">2023-09-11T23:32:23Z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